
<file path=[Content_Types].xml><?xml version="1.0" encoding="utf-8"?>
<Types xmlns="http://schemas.openxmlformats.org/package/2006/content-types">
  <Default Extension="42AA3230" ContentType="image/jpe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5.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6.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7.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9" r:id="rId5"/>
    <p:sldMasterId id="2147485289" r:id="rId6"/>
    <p:sldMasterId id="2147485315" r:id="rId7"/>
    <p:sldMasterId id="2147485349" r:id="rId8"/>
    <p:sldMasterId id="2147485366" r:id="rId9"/>
    <p:sldMasterId id="2147485379" r:id="rId10"/>
    <p:sldMasterId id="2147485412" r:id="rId11"/>
  </p:sldMasterIdLst>
  <p:notesMasterIdLst>
    <p:notesMasterId r:id="rId46"/>
  </p:notesMasterIdLst>
  <p:handoutMasterIdLst>
    <p:handoutMasterId r:id="rId47"/>
  </p:handoutMasterIdLst>
  <p:sldIdLst>
    <p:sldId id="1843" r:id="rId12"/>
    <p:sldId id="2076138218" r:id="rId13"/>
    <p:sldId id="2076138219" r:id="rId14"/>
    <p:sldId id="2076138006" r:id="rId15"/>
    <p:sldId id="2076138007" r:id="rId16"/>
    <p:sldId id="2076138004" r:id="rId17"/>
    <p:sldId id="2076137888" r:id="rId18"/>
    <p:sldId id="2076138061" r:id="rId19"/>
    <p:sldId id="264" r:id="rId20"/>
    <p:sldId id="2076138018" r:id="rId21"/>
    <p:sldId id="2076138039" r:id="rId22"/>
    <p:sldId id="2076138076" r:id="rId23"/>
    <p:sldId id="2076138036" r:id="rId24"/>
    <p:sldId id="2076138071" r:id="rId25"/>
    <p:sldId id="2076138072" r:id="rId26"/>
    <p:sldId id="2076138042" r:id="rId27"/>
    <p:sldId id="2076137887" r:id="rId28"/>
    <p:sldId id="2076138070" r:id="rId29"/>
    <p:sldId id="2076138102" r:id="rId30"/>
    <p:sldId id="2134805030" r:id="rId31"/>
    <p:sldId id="2134805031" r:id="rId32"/>
    <p:sldId id="2134805032" r:id="rId33"/>
    <p:sldId id="2076138060" r:id="rId34"/>
    <p:sldId id="2076138221" r:id="rId35"/>
    <p:sldId id="4511" r:id="rId36"/>
    <p:sldId id="2076138222" r:id="rId37"/>
    <p:sldId id="2076138223" r:id="rId38"/>
    <p:sldId id="4515" r:id="rId39"/>
    <p:sldId id="2076138224" r:id="rId40"/>
    <p:sldId id="2076138225" r:id="rId41"/>
    <p:sldId id="4512" r:id="rId42"/>
    <p:sldId id="2076138226" r:id="rId43"/>
    <p:sldId id="2076138227" r:id="rId44"/>
    <p:sldId id="2076138228"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75F5C02-62E8-4000-8D06-85D8309CEE03}">
          <p14:sldIdLst>
            <p14:sldId id="1843"/>
            <p14:sldId id="2076138218"/>
            <p14:sldId id="2076138219"/>
          </p14:sldIdLst>
        </p14:section>
        <p14:section name="CAF Introduction" id="{0092B39A-4B6F-4FD4-97FB-819091F43412}">
          <p14:sldIdLst>
            <p14:sldId id="2076138006"/>
            <p14:sldId id="2076138007"/>
            <p14:sldId id="2076138004"/>
            <p14:sldId id="2076137888"/>
            <p14:sldId id="2076138061"/>
            <p14:sldId id="264"/>
            <p14:sldId id="2076138018"/>
            <p14:sldId id="2076138039"/>
            <p14:sldId id="2076138076"/>
            <p14:sldId id="2076138036"/>
            <p14:sldId id="2076138071"/>
            <p14:sldId id="2076138072"/>
            <p14:sldId id="2076138042"/>
            <p14:sldId id="2076137887"/>
            <p14:sldId id="2076138070"/>
            <p14:sldId id="2076138102"/>
            <p14:sldId id="2134805030"/>
            <p14:sldId id="2134805031"/>
            <p14:sldId id="2134805032"/>
            <p14:sldId id="2076138060"/>
          </p14:sldIdLst>
        </p14:section>
        <p14:section name="Challenge 1" id="{BD18792B-530B-41D2-A3C1-F6E796553F75}">
          <p14:sldIdLst>
            <p14:sldId id="2076138221"/>
            <p14:sldId id="4511"/>
            <p14:sldId id="2076138222"/>
          </p14:sldIdLst>
        </p14:section>
        <p14:section name="Challenge 2" id="{C6C8297B-F69B-4835-9128-C84F536A3247}">
          <p14:sldIdLst>
            <p14:sldId id="2076138223"/>
            <p14:sldId id="4515"/>
            <p14:sldId id="2076138224"/>
          </p14:sldIdLst>
        </p14:section>
        <p14:section name="Challenge 3" id="{370A9367-4389-459F-A859-04EBE83EC405}">
          <p14:sldIdLst>
            <p14:sldId id="2076138225"/>
            <p14:sldId id="4512"/>
            <p14:sldId id="2076138226"/>
          </p14:sldIdLst>
        </p14:section>
        <p14:section name="Challenge 4" id="{B9DABF80-C128-4932-9FEB-894E48665FB1}">
          <p14:sldIdLst>
            <p14:sldId id="2076138227"/>
            <p14:sldId id="20761382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C97E4-BCA8-4956-92E0-8EC2CC454521}" v="26" dt="2021-03-05T10:45:41.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70" autoAdjust="0"/>
    <p:restoredTop sz="86438" autoAdjust="0"/>
  </p:normalViewPr>
  <p:slideViewPr>
    <p:cSldViewPr snapToGrid="0">
      <p:cViewPr varScale="1">
        <p:scale>
          <a:sx n="59" d="100"/>
          <a:sy n="59" d="100"/>
        </p:scale>
        <p:origin x="-300" y="342"/>
      </p:cViewPr>
      <p:guideLst/>
    </p:cSldViewPr>
  </p:slideViewPr>
  <p:outlineViewPr>
    <p:cViewPr>
      <p:scale>
        <a:sx n="33" d="100"/>
        <a:sy n="33" d="100"/>
      </p:scale>
      <p:origin x="0" y="-1092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7320DA-8D75-43F6-9069-72E20CD6A22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CA"/>
        </a:p>
      </dgm:t>
    </dgm:pt>
    <dgm:pt modelId="{BC38C145-8BC0-4D69-9E66-6A7559E03C69}">
      <dgm:prSet phldrT="[Text]" custT="1"/>
      <dgm:spPr/>
      <dgm:t>
        <a:bodyPr/>
        <a:lstStyle/>
        <a:p>
          <a:r>
            <a:rPr lang="en-US" sz="1100"/>
            <a:t>Strategy</a:t>
          </a:r>
          <a:endParaRPr lang="en-CA" sz="1100"/>
        </a:p>
      </dgm:t>
    </dgm:pt>
    <dgm:pt modelId="{D4E340C5-8960-4C39-BF03-1824A52ECBEB}" type="parTrans" cxnId="{F88A03CB-BCEA-4588-8462-AD1CFDC872C1}">
      <dgm:prSet/>
      <dgm:spPr/>
      <dgm:t>
        <a:bodyPr/>
        <a:lstStyle/>
        <a:p>
          <a:endParaRPr lang="en-CA" sz="1800"/>
        </a:p>
      </dgm:t>
    </dgm:pt>
    <dgm:pt modelId="{DE6F0B92-A05E-4279-AFC4-E1E71EA5BD41}" type="sibTrans" cxnId="{F88A03CB-BCEA-4588-8462-AD1CFDC872C1}">
      <dgm:prSet custT="1"/>
      <dgm:spPr/>
      <dgm:t>
        <a:bodyPr/>
        <a:lstStyle/>
        <a:p>
          <a:endParaRPr lang="en-CA" sz="1800"/>
        </a:p>
      </dgm:t>
    </dgm:pt>
    <dgm:pt modelId="{D0C7E879-20B2-4EE5-839A-5A3F3FD1D118}">
      <dgm:prSet phldrT="[Text]" custT="1"/>
      <dgm:spPr/>
      <dgm:t>
        <a:bodyPr/>
        <a:lstStyle/>
        <a:p>
          <a:r>
            <a:rPr lang="en-US" sz="1100"/>
            <a:t>Plan</a:t>
          </a:r>
          <a:endParaRPr lang="en-CA" sz="1100"/>
        </a:p>
      </dgm:t>
    </dgm:pt>
    <dgm:pt modelId="{09334D00-6276-4BE4-84C4-80341CA12D2D}" type="parTrans" cxnId="{2F41A9BE-7802-431A-B850-E1992F3B5D27}">
      <dgm:prSet/>
      <dgm:spPr/>
      <dgm:t>
        <a:bodyPr/>
        <a:lstStyle/>
        <a:p>
          <a:endParaRPr lang="en-CA" sz="1800"/>
        </a:p>
      </dgm:t>
    </dgm:pt>
    <dgm:pt modelId="{CA4C8930-9B18-4FB8-A047-1DEA4F15072C}" type="sibTrans" cxnId="{2F41A9BE-7802-431A-B850-E1992F3B5D27}">
      <dgm:prSet custT="1"/>
      <dgm:spPr/>
      <dgm:t>
        <a:bodyPr/>
        <a:lstStyle/>
        <a:p>
          <a:endParaRPr lang="en-CA" sz="1800"/>
        </a:p>
      </dgm:t>
    </dgm:pt>
    <dgm:pt modelId="{BAD65BEB-59C7-46C1-AF92-3F4536366FE7}">
      <dgm:prSet phldrT="[Text]" custT="1"/>
      <dgm:spPr/>
      <dgm:t>
        <a:bodyPr/>
        <a:lstStyle/>
        <a:p>
          <a:r>
            <a:rPr lang="en-US" sz="1100"/>
            <a:t>Adopt</a:t>
          </a:r>
        </a:p>
        <a:p>
          <a:r>
            <a:rPr lang="en-US" sz="1100"/>
            <a:t>/Migrate/</a:t>
          </a:r>
        </a:p>
        <a:p>
          <a:r>
            <a:rPr lang="en-US" sz="1100"/>
            <a:t>Innovate</a:t>
          </a:r>
          <a:endParaRPr lang="en-CA" sz="1100"/>
        </a:p>
      </dgm:t>
    </dgm:pt>
    <dgm:pt modelId="{96AC383E-4AA8-4B34-8203-DBEA5426A51D}" type="parTrans" cxnId="{BA860DCF-E367-4975-A142-80DE0A8B83CF}">
      <dgm:prSet/>
      <dgm:spPr/>
      <dgm:t>
        <a:bodyPr/>
        <a:lstStyle/>
        <a:p>
          <a:endParaRPr lang="en-CA" sz="1800"/>
        </a:p>
      </dgm:t>
    </dgm:pt>
    <dgm:pt modelId="{6B3C2B0B-FB4C-41D6-B595-DB4669F39C49}" type="sibTrans" cxnId="{BA860DCF-E367-4975-A142-80DE0A8B83CF}">
      <dgm:prSet custT="1"/>
      <dgm:spPr/>
      <dgm:t>
        <a:bodyPr/>
        <a:lstStyle/>
        <a:p>
          <a:endParaRPr lang="en-CA" sz="1800"/>
        </a:p>
      </dgm:t>
    </dgm:pt>
    <dgm:pt modelId="{72FD3744-3942-40E0-A294-C8C83368ED3A}">
      <dgm:prSet phldrT="[Text]" custT="1"/>
      <dgm:spPr/>
      <dgm:t>
        <a:bodyPr/>
        <a:lstStyle/>
        <a:p>
          <a:r>
            <a:rPr lang="en-US" sz="1100"/>
            <a:t>Ready</a:t>
          </a:r>
          <a:endParaRPr lang="en-CA" sz="1100"/>
        </a:p>
      </dgm:t>
    </dgm:pt>
    <dgm:pt modelId="{B5EF4216-D591-41BF-908A-2853CC955388}" type="parTrans" cxnId="{9CD06BB5-8ACC-4C5C-A9E8-7A374B646243}">
      <dgm:prSet/>
      <dgm:spPr/>
      <dgm:t>
        <a:bodyPr/>
        <a:lstStyle/>
        <a:p>
          <a:endParaRPr lang="en-CA" sz="1800"/>
        </a:p>
      </dgm:t>
    </dgm:pt>
    <dgm:pt modelId="{F297A84C-A9A6-40FA-BE80-5C5684771D49}" type="sibTrans" cxnId="{9CD06BB5-8ACC-4C5C-A9E8-7A374B646243}">
      <dgm:prSet custT="1"/>
      <dgm:spPr/>
      <dgm:t>
        <a:bodyPr/>
        <a:lstStyle/>
        <a:p>
          <a:endParaRPr lang="en-CA" sz="1800"/>
        </a:p>
      </dgm:t>
    </dgm:pt>
    <dgm:pt modelId="{8FC83506-FC7A-4F71-813C-8A3067734E77}" type="pres">
      <dgm:prSet presAssocID="{607320DA-8D75-43F6-9069-72E20CD6A227}" presName="cycle" presStyleCnt="0">
        <dgm:presLayoutVars>
          <dgm:dir/>
          <dgm:resizeHandles val="exact"/>
        </dgm:presLayoutVars>
      </dgm:prSet>
      <dgm:spPr/>
    </dgm:pt>
    <dgm:pt modelId="{210C167D-D6DE-4679-8326-C73342EDCB5D}" type="pres">
      <dgm:prSet presAssocID="{BC38C145-8BC0-4D69-9E66-6A7559E03C69}" presName="node" presStyleLbl="node1" presStyleIdx="0" presStyleCnt="4">
        <dgm:presLayoutVars>
          <dgm:bulletEnabled val="1"/>
        </dgm:presLayoutVars>
      </dgm:prSet>
      <dgm:spPr/>
    </dgm:pt>
    <dgm:pt modelId="{F1863F63-6952-4232-9972-393D7CF4FAB6}" type="pres">
      <dgm:prSet presAssocID="{DE6F0B92-A05E-4279-AFC4-E1E71EA5BD41}" presName="sibTrans" presStyleLbl="sibTrans2D1" presStyleIdx="0" presStyleCnt="4"/>
      <dgm:spPr/>
    </dgm:pt>
    <dgm:pt modelId="{095CAC08-246B-4A00-8DCC-C22EFE086FAF}" type="pres">
      <dgm:prSet presAssocID="{DE6F0B92-A05E-4279-AFC4-E1E71EA5BD41}" presName="connectorText" presStyleLbl="sibTrans2D1" presStyleIdx="0" presStyleCnt="4"/>
      <dgm:spPr/>
    </dgm:pt>
    <dgm:pt modelId="{FDF1CCB5-1771-4363-BF20-972CAC12159E}" type="pres">
      <dgm:prSet presAssocID="{D0C7E879-20B2-4EE5-839A-5A3F3FD1D118}" presName="node" presStyleLbl="node1" presStyleIdx="1" presStyleCnt="4">
        <dgm:presLayoutVars>
          <dgm:bulletEnabled val="1"/>
        </dgm:presLayoutVars>
      </dgm:prSet>
      <dgm:spPr/>
    </dgm:pt>
    <dgm:pt modelId="{F6295C28-103D-4167-BF9E-CEB4C9DC46F2}" type="pres">
      <dgm:prSet presAssocID="{CA4C8930-9B18-4FB8-A047-1DEA4F15072C}" presName="sibTrans" presStyleLbl="sibTrans2D1" presStyleIdx="1" presStyleCnt="4"/>
      <dgm:spPr/>
    </dgm:pt>
    <dgm:pt modelId="{8EB1BB6E-2578-4854-BA7C-11138467A0A2}" type="pres">
      <dgm:prSet presAssocID="{CA4C8930-9B18-4FB8-A047-1DEA4F15072C}" presName="connectorText" presStyleLbl="sibTrans2D1" presStyleIdx="1" presStyleCnt="4"/>
      <dgm:spPr/>
    </dgm:pt>
    <dgm:pt modelId="{935D88AE-421C-485C-A644-5375B58F039F}" type="pres">
      <dgm:prSet presAssocID="{72FD3744-3942-40E0-A294-C8C83368ED3A}" presName="node" presStyleLbl="node1" presStyleIdx="2" presStyleCnt="4">
        <dgm:presLayoutVars>
          <dgm:bulletEnabled val="1"/>
        </dgm:presLayoutVars>
      </dgm:prSet>
      <dgm:spPr/>
    </dgm:pt>
    <dgm:pt modelId="{BB79DAD2-A1BF-40C9-8061-0C739DD7F20D}" type="pres">
      <dgm:prSet presAssocID="{F297A84C-A9A6-40FA-BE80-5C5684771D49}" presName="sibTrans" presStyleLbl="sibTrans2D1" presStyleIdx="2" presStyleCnt="4"/>
      <dgm:spPr/>
    </dgm:pt>
    <dgm:pt modelId="{449FF9A2-BD0A-42BC-887C-D9762A9C8A65}" type="pres">
      <dgm:prSet presAssocID="{F297A84C-A9A6-40FA-BE80-5C5684771D49}" presName="connectorText" presStyleLbl="sibTrans2D1" presStyleIdx="2" presStyleCnt="4"/>
      <dgm:spPr/>
    </dgm:pt>
    <dgm:pt modelId="{BCB690AA-6568-4246-8EFC-7AC6AC8CCE34}" type="pres">
      <dgm:prSet presAssocID="{BAD65BEB-59C7-46C1-AF92-3F4536366FE7}" presName="node" presStyleLbl="node1" presStyleIdx="3" presStyleCnt="4">
        <dgm:presLayoutVars>
          <dgm:bulletEnabled val="1"/>
        </dgm:presLayoutVars>
      </dgm:prSet>
      <dgm:spPr/>
    </dgm:pt>
    <dgm:pt modelId="{B93C68E4-7C99-4062-91A3-D5BAEE66660F}" type="pres">
      <dgm:prSet presAssocID="{6B3C2B0B-FB4C-41D6-B595-DB4669F39C49}" presName="sibTrans" presStyleLbl="sibTrans2D1" presStyleIdx="3" presStyleCnt="4"/>
      <dgm:spPr/>
    </dgm:pt>
    <dgm:pt modelId="{D6362E5E-2365-42E5-93EC-2B7DAF9BA2B6}" type="pres">
      <dgm:prSet presAssocID="{6B3C2B0B-FB4C-41D6-B595-DB4669F39C49}" presName="connectorText" presStyleLbl="sibTrans2D1" presStyleIdx="3" presStyleCnt="4"/>
      <dgm:spPr/>
    </dgm:pt>
  </dgm:ptLst>
  <dgm:cxnLst>
    <dgm:cxn modelId="{70517A05-3999-4151-BDCB-EA1CC2A6D9FE}" type="presOf" srcId="{BAD65BEB-59C7-46C1-AF92-3F4536366FE7}" destId="{BCB690AA-6568-4246-8EFC-7AC6AC8CCE34}" srcOrd="0" destOrd="0" presId="urn:microsoft.com/office/officeart/2005/8/layout/cycle2"/>
    <dgm:cxn modelId="{CE504816-60EF-4E42-A099-F452CF7AFF34}" type="presOf" srcId="{F297A84C-A9A6-40FA-BE80-5C5684771D49}" destId="{449FF9A2-BD0A-42BC-887C-D9762A9C8A65}" srcOrd="1" destOrd="0" presId="urn:microsoft.com/office/officeart/2005/8/layout/cycle2"/>
    <dgm:cxn modelId="{90469017-EB3E-4F39-A639-310E03436104}" type="presOf" srcId="{CA4C8930-9B18-4FB8-A047-1DEA4F15072C}" destId="{F6295C28-103D-4167-BF9E-CEB4C9DC46F2}" srcOrd="0" destOrd="0" presId="urn:microsoft.com/office/officeart/2005/8/layout/cycle2"/>
    <dgm:cxn modelId="{6FC58D21-F147-4A41-AB8A-D5EAA3BA8375}" type="presOf" srcId="{607320DA-8D75-43F6-9069-72E20CD6A227}" destId="{8FC83506-FC7A-4F71-813C-8A3067734E77}" srcOrd="0" destOrd="0" presId="urn:microsoft.com/office/officeart/2005/8/layout/cycle2"/>
    <dgm:cxn modelId="{6ECDF633-6AC6-4EB5-B1EE-D4A1433C6A16}" type="presOf" srcId="{D0C7E879-20B2-4EE5-839A-5A3F3FD1D118}" destId="{FDF1CCB5-1771-4363-BF20-972CAC12159E}" srcOrd="0" destOrd="0" presId="urn:microsoft.com/office/officeart/2005/8/layout/cycle2"/>
    <dgm:cxn modelId="{B6253347-8C17-48D7-8280-9F103A423073}" type="presOf" srcId="{6B3C2B0B-FB4C-41D6-B595-DB4669F39C49}" destId="{B93C68E4-7C99-4062-91A3-D5BAEE66660F}" srcOrd="0" destOrd="0" presId="urn:microsoft.com/office/officeart/2005/8/layout/cycle2"/>
    <dgm:cxn modelId="{E8529067-586F-40BE-A987-B938033DD72F}" type="presOf" srcId="{DE6F0B92-A05E-4279-AFC4-E1E71EA5BD41}" destId="{095CAC08-246B-4A00-8DCC-C22EFE086FAF}" srcOrd="1" destOrd="0" presId="urn:microsoft.com/office/officeart/2005/8/layout/cycle2"/>
    <dgm:cxn modelId="{1020554B-6F2A-42DE-B9EA-91A580C80EC4}" type="presOf" srcId="{72FD3744-3942-40E0-A294-C8C83368ED3A}" destId="{935D88AE-421C-485C-A644-5375B58F039F}" srcOrd="0" destOrd="0" presId="urn:microsoft.com/office/officeart/2005/8/layout/cycle2"/>
    <dgm:cxn modelId="{092D6852-A360-475D-B9C1-E90A8C42007D}" type="presOf" srcId="{DE6F0B92-A05E-4279-AFC4-E1E71EA5BD41}" destId="{F1863F63-6952-4232-9972-393D7CF4FAB6}" srcOrd="0" destOrd="0" presId="urn:microsoft.com/office/officeart/2005/8/layout/cycle2"/>
    <dgm:cxn modelId="{9E6F0189-8B3B-4117-A20A-A47E06350455}" type="presOf" srcId="{6B3C2B0B-FB4C-41D6-B595-DB4669F39C49}" destId="{D6362E5E-2365-42E5-93EC-2B7DAF9BA2B6}" srcOrd="1" destOrd="0" presId="urn:microsoft.com/office/officeart/2005/8/layout/cycle2"/>
    <dgm:cxn modelId="{E324EC93-AE28-4C70-A11B-DD2AB4DD4C99}" type="presOf" srcId="{CA4C8930-9B18-4FB8-A047-1DEA4F15072C}" destId="{8EB1BB6E-2578-4854-BA7C-11138467A0A2}" srcOrd="1" destOrd="0" presId="urn:microsoft.com/office/officeart/2005/8/layout/cycle2"/>
    <dgm:cxn modelId="{26465494-751D-42A6-A8B1-D92E788ED854}" type="presOf" srcId="{BC38C145-8BC0-4D69-9E66-6A7559E03C69}" destId="{210C167D-D6DE-4679-8326-C73342EDCB5D}" srcOrd="0" destOrd="0" presId="urn:microsoft.com/office/officeart/2005/8/layout/cycle2"/>
    <dgm:cxn modelId="{9CD06BB5-8ACC-4C5C-A9E8-7A374B646243}" srcId="{607320DA-8D75-43F6-9069-72E20CD6A227}" destId="{72FD3744-3942-40E0-A294-C8C83368ED3A}" srcOrd="2" destOrd="0" parTransId="{B5EF4216-D591-41BF-908A-2853CC955388}" sibTransId="{F297A84C-A9A6-40FA-BE80-5C5684771D49}"/>
    <dgm:cxn modelId="{2F41A9BE-7802-431A-B850-E1992F3B5D27}" srcId="{607320DA-8D75-43F6-9069-72E20CD6A227}" destId="{D0C7E879-20B2-4EE5-839A-5A3F3FD1D118}" srcOrd="1" destOrd="0" parTransId="{09334D00-6276-4BE4-84C4-80341CA12D2D}" sibTransId="{CA4C8930-9B18-4FB8-A047-1DEA4F15072C}"/>
    <dgm:cxn modelId="{F88A03CB-BCEA-4588-8462-AD1CFDC872C1}" srcId="{607320DA-8D75-43F6-9069-72E20CD6A227}" destId="{BC38C145-8BC0-4D69-9E66-6A7559E03C69}" srcOrd="0" destOrd="0" parTransId="{D4E340C5-8960-4C39-BF03-1824A52ECBEB}" sibTransId="{DE6F0B92-A05E-4279-AFC4-E1E71EA5BD41}"/>
    <dgm:cxn modelId="{871A6DCD-E4CC-4A65-918B-79628F8CFCE3}" type="presOf" srcId="{F297A84C-A9A6-40FA-BE80-5C5684771D49}" destId="{BB79DAD2-A1BF-40C9-8061-0C739DD7F20D}" srcOrd="0" destOrd="0" presId="urn:microsoft.com/office/officeart/2005/8/layout/cycle2"/>
    <dgm:cxn modelId="{BA860DCF-E367-4975-A142-80DE0A8B83CF}" srcId="{607320DA-8D75-43F6-9069-72E20CD6A227}" destId="{BAD65BEB-59C7-46C1-AF92-3F4536366FE7}" srcOrd="3" destOrd="0" parTransId="{96AC383E-4AA8-4B34-8203-DBEA5426A51D}" sibTransId="{6B3C2B0B-FB4C-41D6-B595-DB4669F39C49}"/>
    <dgm:cxn modelId="{5C4F00C1-49E0-4910-AA43-4FEA9C43BCDD}" type="presParOf" srcId="{8FC83506-FC7A-4F71-813C-8A3067734E77}" destId="{210C167D-D6DE-4679-8326-C73342EDCB5D}" srcOrd="0" destOrd="0" presId="urn:microsoft.com/office/officeart/2005/8/layout/cycle2"/>
    <dgm:cxn modelId="{94F9CE4C-C6C8-4784-8BE5-77CFD97FD7FC}" type="presParOf" srcId="{8FC83506-FC7A-4F71-813C-8A3067734E77}" destId="{F1863F63-6952-4232-9972-393D7CF4FAB6}" srcOrd="1" destOrd="0" presId="urn:microsoft.com/office/officeart/2005/8/layout/cycle2"/>
    <dgm:cxn modelId="{819006FF-EA96-4070-BEE3-F3FF9798DC04}" type="presParOf" srcId="{F1863F63-6952-4232-9972-393D7CF4FAB6}" destId="{095CAC08-246B-4A00-8DCC-C22EFE086FAF}" srcOrd="0" destOrd="0" presId="urn:microsoft.com/office/officeart/2005/8/layout/cycle2"/>
    <dgm:cxn modelId="{C5D47CD3-4986-4FE4-A51F-17C8633C17AA}" type="presParOf" srcId="{8FC83506-FC7A-4F71-813C-8A3067734E77}" destId="{FDF1CCB5-1771-4363-BF20-972CAC12159E}" srcOrd="2" destOrd="0" presId="urn:microsoft.com/office/officeart/2005/8/layout/cycle2"/>
    <dgm:cxn modelId="{2CE460F3-D926-4AB8-AE79-BCB570A831DA}" type="presParOf" srcId="{8FC83506-FC7A-4F71-813C-8A3067734E77}" destId="{F6295C28-103D-4167-BF9E-CEB4C9DC46F2}" srcOrd="3" destOrd="0" presId="urn:microsoft.com/office/officeart/2005/8/layout/cycle2"/>
    <dgm:cxn modelId="{03E7A3DF-9E42-4B9C-B7E9-DBFC814B2B56}" type="presParOf" srcId="{F6295C28-103D-4167-BF9E-CEB4C9DC46F2}" destId="{8EB1BB6E-2578-4854-BA7C-11138467A0A2}" srcOrd="0" destOrd="0" presId="urn:microsoft.com/office/officeart/2005/8/layout/cycle2"/>
    <dgm:cxn modelId="{07ACEF97-0E97-4388-84AE-484D814A2ED2}" type="presParOf" srcId="{8FC83506-FC7A-4F71-813C-8A3067734E77}" destId="{935D88AE-421C-485C-A644-5375B58F039F}" srcOrd="4" destOrd="0" presId="urn:microsoft.com/office/officeart/2005/8/layout/cycle2"/>
    <dgm:cxn modelId="{A8B731D8-FB60-434C-BFA9-40F6557387EC}" type="presParOf" srcId="{8FC83506-FC7A-4F71-813C-8A3067734E77}" destId="{BB79DAD2-A1BF-40C9-8061-0C739DD7F20D}" srcOrd="5" destOrd="0" presId="urn:microsoft.com/office/officeart/2005/8/layout/cycle2"/>
    <dgm:cxn modelId="{A19EF534-5930-43AA-BE3D-341419EA1346}" type="presParOf" srcId="{BB79DAD2-A1BF-40C9-8061-0C739DD7F20D}" destId="{449FF9A2-BD0A-42BC-887C-D9762A9C8A65}" srcOrd="0" destOrd="0" presId="urn:microsoft.com/office/officeart/2005/8/layout/cycle2"/>
    <dgm:cxn modelId="{F1A66EC2-723B-4AB9-A9C6-206D41F2C80E}" type="presParOf" srcId="{8FC83506-FC7A-4F71-813C-8A3067734E77}" destId="{BCB690AA-6568-4246-8EFC-7AC6AC8CCE34}" srcOrd="6" destOrd="0" presId="urn:microsoft.com/office/officeart/2005/8/layout/cycle2"/>
    <dgm:cxn modelId="{C89C24E2-E25B-4E49-9EBF-660F1544D84F}" type="presParOf" srcId="{8FC83506-FC7A-4F71-813C-8A3067734E77}" destId="{B93C68E4-7C99-4062-91A3-D5BAEE66660F}" srcOrd="7" destOrd="0" presId="urn:microsoft.com/office/officeart/2005/8/layout/cycle2"/>
    <dgm:cxn modelId="{5F395812-8048-4C7F-A51D-03D033FC0029}" type="presParOf" srcId="{B93C68E4-7C99-4062-91A3-D5BAEE66660F}" destId="{D6362E5E-2365-42E5-93EC-2B7DAF9BA2B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7320DA-8D75-43F6-9069-72E20CD6A22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CA"/>
        </a:p>
      </dgm:t>
    </dgm:pt>
    <dgm:pt modelId="{BC38C145-8BC0-4D69-9E66-6A7559E03C69}">
      <dgm:prSet phldrT="[Text]" custT="1"/>
      <dgm:spPr/>
      <dgm:t>
        <a:bodyPr/>
        <a:lstStyle/>
        <a:p>
          <a:r>
            <a:rPr lang="en-US" sz="1100"/>
            <a:t>Strategy</a:t>
          </a:r>
          <a:endParaRPr lang="en-CA" sz="1100"/>
        </a:p>
      </dgm:t>
    </dgm:pt>
    <dgm:pt modelId="{D4E340C5-8960-4C39-BF03-1824A52ECBEB}" type="parTrans" cxnId="{F88A03CB-BCEA-4588-8462-AD1CFDC872C1}">
      <dgm:prSet/>
      <dgm:spPr/>
      <dgm:t>
        <a:bodyPr/>
        <a:lstStyle/>
        <a:p>
          <a:endParaRPr lang="en-CA" sz="1800"/>
        </a:p>
      </dgm:t>
    </dgm:pt>
    <dgm:pt modelId="{DE6F0B92-A05E-4279-AFC4-E1E71EA5BD41}" type="sibTrans" cxnId="{F88A03CB-BCEA-4588-8462-AD1CFDC872C1}">
      <dgm:prSet custT="1"/>
      <dgm:spPr/>
      <dgm:t>
        <a:bodyPr/>
        <a:lstStyle/>
        <a:p>
          <a:endParaRPr lang="en-CA" sz="1800"/>
        </a:p>
      </dgm:t>
    </dgm:pt>
    <dgm:pt modelId="{D0C7E879-20B2-4EE5-839A-5A3F3FD1D118}">
      <dgm:prSet phldrT="[Text]" custT="1"/>
      <dgm:spPr/>
      <dgm:t>
        <a:bodyPr/>
        <a:lstStyle/>
        <a:p>
          <a:r>
            <a:rPr lang="en-US" sz="1100"/>
            <a:t>Plan</a:t>
          </a:r>
          <a:endParaRPr lang="en-CA" sz="1100"/>
        </a:p>
      </dgm:t>
    </dgm:pt>
    <dgm:pt modelId="{09334D00-6276-4BE4-84C4-80341CA12D2D}" type="parTrans" cxnId="{2F41A9BE-7802-431A-B850-E1992F3B5D27}">
      <dgm:prSet/>
      <dgm:spPr/>
      <dgm:t>
        <a:bodyPr/>
        <a:lstStyle/>
        <a:p>
          <a:endParaRPr lang="en-CA" sz="1800"/>
        </a:p>
      </dgm:t>
    </dgm:pt>
    <dgm:pt modelId="{CA4C8930-9B18-4FB8-A047-1DEA4F15072C}" type="sibTrans" cxnId="{2F41A9BE-7802-431A-B850-E1992F3B5D27}">
      <dgm:prSet custT="1"/>
      <dgm:spPr/>
      <dgm:t>
        <a:bodyPr/>
        <a:lstStyle/>
        <a:p>
          <a:endParaRPr lang="en-CA" sz="1800"/>
        </a:p>
      </dgm:t>
    </dgm:pt>
    <dgm:pt modelId="{BAD65BEB-59C7-46C1-AF92-3F4536366FE7}">
      <dgm:prSet phldrT="[Text]" custT="1"/>
      <dgm:spPr/>
      <dgm:t>
        <a:bodyPr/>
        <a:lstStyle/>
        <a:p>
          <a:r>
            <a:rPr lang="en-US" sz="1100"/>
            <a:t>Adopt</a:t>
          </a:r>
        </a:p>
        <a:p>
          <a:r>
            <a:rPr lang="en-US" sz="1100"/>
            <a:t>/Migrate/</a:t>
          </a:r>
        </a:p>
        <a:p>
          <a:r>
            <a:rPr lang="en-US" sz="1100"/>
            <a:t>Innovate</a:t>
          </a:r>
          <a:endParaRPr lang="en-CA" sz="1100"/>
        </a:p>
      </dgm:t>
    </dgm:pt>
    <dgm:pt modelId="{96AC383E-4AA8-4B34-8203-DBEA5426A51D}" type="parTrans" cxnId="{BA860DCF-E367-4975-A142-80DE0A8B83CF}">
      <dgm:prSet/>
      <dgm:spPr/>
      <dgm:t>
        <a:bodyPr/>
        <a:lstStyle/>
        <a:p>
          <a:endParaRPr lang="en-CA" sz="1800"/>
        </a:p>
      </dgm:t>
    </dgm:pt>
    <dgm:pt modelId="{6B3C2B0B-FB4C-41D6-B595-DB4669F39C49}" type="sibTrans" cxnId="{BA860DCF-E367-4975-A142-80DE0A8B83CF}">
      <dgm:prSet custT="1"/>
      <dgm:spPr/>
      <dgm:t>
        <a:bodyPr/>
        <a:lstStyle/>
        <a:p>
          <a:endParaRPr lang="en-CA" sz="1800"/>
        </a:p>
      </dgm:t>
    </dgm:pt>
    <dgm:pt modelId="{72FD3744-3942-40E0-A294-C8C83368ED3A}">
      <dgm:prSet phldrT="[Text]" custT="1"/>
      <dgm:spPr/>
      <dgm:t>
        <a:bodyPr/>
        <a:lstStyle/>
        <a:p>
          <a:r>
            <a:rPr lang="en-US" sz="1100"/>
            <a:t>Ready</a:t>
          </a:r>
          <a:endParaRPr lang="en-CA" sz="1100"/>
        </a:p>
      </dgm:t>
    </dgm:pt>
    <dgm:pt modelId="{B5EF4216-D591-41BF-908A-2853CC955388}" type="parTrans" cxnId="{9CD06BB5-8ACC-4C5C-A9E8-7A374B646243}">
      <dgm:prSet/>
      <dgm:spPr/>
      <dgm:t>
        <a:bodyPr/>
        <a:lstStyle/>
        <a:p>
          <a:endParaRPr lang="en-CA" sz="1800"/>
        </a:p>
      </dgm:t>
    </dgm:pt>
    <dgm:pt modelId="{F297A84C-A9A6-40FA-BE80-5C5684771D49}" type="sibTrans" cxnId="{9CD06BB5-8ACC-4C5C-A9E8-7A374B646243}">
      <dgm:prSet custT="1"/>
      <dgm:spPr/>
      <dgm:t>
        <a:bodyPr/>
        <a:lstStyle/>
        <a:p>
          <a:endParaRPr lang="en-CA" sz="1800"/>
        </a:p>
      </dgm:t>
    </dgm:pt>
    <dgm:pt modelId="{8FC83506-FC7A-4F71-813C-8A3067734E77}" type="pres">
      <dgm:prSet presAssocID="{607320DA-8D75-43F6-9069-72E20CD6A227}" presName="cycle" presStyleCnt="0">
        <dgm:presLayoutVars>
          <dgm:dir/>
          <dgm:resizeHandles val="exact"/>
        </dgm:presLayoutVars>
      </dgm:prSet>
      <dgm:spPr/>
    </dgm:pt>
    <dgm:pt modelId="{210C167D-D6DE-4679-8326-C73342EDCB5D}" type="pres">
      <dgm:prSet presAssocID="{BC38C145-8BC0-4D69-9E66-6A7559E03C69}" presName="node" presStyleLbl="node1" presStyleIdx="0" presStyleCnt="4">
        <dgm:presLayoutVars>
          <dgm:bulletEnabled val="1"/>
        </dgm:presLayoutVars>
      </dgm:prSet>
      <dgm:spPr/>
    </dgm:pt>
    <dgm:pt modelId="{F1863F63-6952-4232-9972-393D7CF4FAB6}" type="pres">
      <dgm:prSet presAssocID="{DE6F0B92-A05E-4279-AFC4-E1E71EA5BD41}" presName="sibTrans" presStyleLbl="sibTrans2D1" presStyleIdx="0" presStyleCnt="4"/>
      <dgm:spPr/>
    </dgm:pt>
    <dgm:pt modelId="{095CAC08-246B-4A00-8DCC-C22EFE086FAF}" type="pres">
      <dgm:prSet presAssocID="{DE6F0B92-A05E-4279-AFC4-E1E71EA5BD41}" presName="connectorText" presStyleLbl="sibTrans2D1" presStyleIdx="0" presStyleCnt="4"/>
      <dgm:spPr/>
    </dgm:pt>
    <dgm:pt modelId="{FDF1CCB5-1771-4363-BF20-972CAC12159E}" type="pres">
      <dgm:prSet presAssocID="{D0C7E879-20B2-4EE5-839A-5A3F3FD1D118}" presName="node" presStyleLbl="node1" presStyleIdx="1" presStyleCnt="4">
        <dgm:presLayoutVars>
          <dgm:bulletEnabled val="1"/>
        </dgm:presLayoutVars>
      </dgm:prSet>
      <dgm:spPr/>
    </dgm:pt>
    <dgm:pt modelId="{F6295C28-103D-4167-BF9E-CEB4C9DC46F2}" type="pres">
      <dgm:prSet presAssocID="{CA4C8930-9B18-4FB8-A047-1DEA4F15072C}" presName="sibTrans" presStyleLbl="sibTrans2D1" presStyleIdx="1" presStyleCnt="4"/>
      <dgm:spPr/>
    </dgm:pt>
    <dgm:pt modelId="{8EB1BB6E-2578-4854-BA7C-11138467A0A2}" type="pres">
      <dgm:prSet presAssocID="{CA4C8930-9B18-4FB8-A047-1DEA4F15072C}" presName="connectorText" presStyleLbl="sibTrans2D1" presStyleIdx="1" presStyleCnt="4"/>
      <dgm:spPr/>
    </dgm:pt>
    <dgm:pt modelId="{935D88AE-421C-485C-A644-5375B58F039F}" type="pres">
      <dgm:prSet presAssocID="{72FD3744-3942-40E0-A294-C8C83368ED3A}" presName="node" presStyleLbl="node1" presStyleIdx="2" presStyleCnt="4">
        <dgm:presLayoutVars>
          <dgm:bulletEnabled val="1"/>
        </dgm:presLayoutVars>
      </dgm:prSet>
      <dgm:spPr/>
    </dgm:pt>
    <dgm:pt modelId="{BB79DAD2-A1BF-40C9-8061-0C739DD7F20D}" type="pres">
      <dgm:prSet presAssocID="{F297A84C-A9A6-40FA-BE80-5C5684771D49}" presName="sibTrans" presStyleLbl="sibTrans2D1" presStyleIdx="2" presStyleCnt="4"/>
      <dgm:spPr/>
    </dgm:pt>
    <dgm:pt modelId="{449FF9A2-BD0A-42BC-887C-D9762A9C8A65}" type="pres">
      <dgm:prSet presAssocID="{F297A84C-A9A6-40FA-BE80-5C5684771D49}" presName="connectorText" presStyleLbl="sibTrans2D1" presStyleIdx="2" presStyleCnt="4"/>
      <dgm:spPr/>
    </dgm:pt>
    <dgm:pt modelId="{BCB690AA-6568-4246-8EFC-7AC6AC8CCE34}" type="pres">
      <dgm:prSet presAssocID="{BAD65BEB-59C7-46C1-AF92-3F4536366FE7}" presName="node" presStyleLbl="node1" presStyleIdx="3" presStyleCnt="4">
        <dgm:presLayoutVars>
          <dgm:bulletEnabled val="1"/>
        </dgm:presLayoutVars>
      </dgm:prSet>
      <dgm:spPr/>
    </dgm:pt>
    <dgm:pt modelId="{B93C68E4-7C99-4062-91A3-D5BAEE66660F}" type="pres">
      <dgm:prSet presAssocID="{6B3C2B0B-FB4C-41D6-B595-DB4669F39C49}" presName="sibTrans" presStyleLbl="sibTrans2D1" presStyleIdx="3" presStyleCnt="4"/>
      <dgm:spPr/>
    </dgm:pt>
    <dgm:pt modelId="{D6362E5E-2365-42E5-93EC-2B7DAF9BA2B6}" type="pres">
      <dgm:prSet presAssocID="{6B3C2B0B-FB4C-41D6-B595-DB4669F39C49}" presName="connectorText" presStyleLbl="sibTrans2D1" presStyleIdx="3" presStyleCnt="4"/>
      <dgm:spPr/>
    </dgm:pt>
  </dgm:ptLst>
  <dgm:cxnLst>
    <dgm:cxn modelId="{70517A05-3999-4151-BDCB-EA1CC2A6D9FE}" type="presOf" srcId="{BAD65BEB-59C7-46C1-AF92-3F4536366FE7}" destId="{BCB690AA-6568-4246-8EFC-7AC6AC8CCE34}" srcOrd="0" destOrd="0" presId="urn:microsoft.com/office/officeart/2005/8/layout/cycle2"/>
    <dgm:cxn modelId="{CE504816-60EF-4E42-A099-F452CF7AFF34}" type="presOf" srcId="{F297A84C-A9A6-40FA-BE80-5C5684771D49}" destId="{449FF9A2-BD0A-42BC-887C-D9762A9C8A65}" srcOrd="1" destOrd="0" presId="urn:microsoft.com/office/officeart/2005/8/layout/cycle2"/>
    <dgm:cxn modelId="{90469017-EB3E-4F39-A639-310E03436104}" type="presOf" srcId="{CA4C8930-9B18-4FB8-A047-1DEA4F15072C}" destId="{F6295C28-103D-4167-BF9E-CEB4C9DC46F2}" srcOrd="0" destOrd="0" presId="urn:microsoft.com/office/officeart/2005/8/layout/cycle2"/>
    <dgm:cxn modelId="{6FC58D21-F147-4A41-AB8A-D5EAA3BA8375}" type="presOf" srcId="{607320DA-8D75-43F6-9069-72E20CD6A227}" destId="{8FC83506-FC7A-4F71-813C-8A3067734E77}" srcOrd="0" destOrd="0" presId="urn:microsoft.com/office/officeart/2005/8/layout/cycle2"/>
    <dgm:cxn modelId="{6ECDF633-6AC6-4EB5-B1EE-D4A1433C6A16}" type="presOf" srcId="{D0C7E879-20B2-4EE5-839A-5A3F3FD1D118}" destId="{FDF1CCB5-1771-4363-BF20-972CAC12159E}" srcOrd="0" destOrd="0" presId="urn:microsoft.com/office/officeart/2005/8/layout/cycle2"/>
    <dgm:cxn modelId="{B6253347-8C17-48D7-8280-9F103A423073}" type="presOf" srcId="{6B3C2B0B-FB4C-41D6-B595-DB4669F39C49}" destId="{B93C68E4-7C99-4062-91A3-D5BAEE66660F}" srcOrd="0" destOrd="0" presId="urn:microsoft.com/office/officeart/2005/8/layout/cycle2"/>
    <dgm:cxn modelId="{E8529067-586F-40BE-A987-B938033DD72F}" type="presOf" srcId="{DE6F0B92-A05E-4279-AFC4-E1E71EA5BD41}" destId="{095CAC08-246B-4A00-8DCC-C22EFE086FAF}" srcOrd="1" destOrd="0" presId="urn:microsoft.com/office/officeart/2005/8/layout/cycle2"/>
    <dgm:cxn modelId="{1020554B-6F2A-42DE-B9EA-91A580C80EC4}" type="presOf" srcId="{72FD3744-3942-40E0-A294-C8C83368ED3A}" destId="{935D88AE-421C-485C-A644-5375B58F039F}" srcOrd="0" destOrd="0" presId="urn:microsoft.com/office/officeart/2005/8/layout/cycle2"/>
    <dgm:cxn modelId="{092D6852-A360-475D-B9C1-E90A8C42007D}" type="presOf" srcId="{DE6F0B92-A05E-4279-AFC4-E1E71EA5BD41}" destId="{F1863F63-6952-4232-9972-393D7CF4FAB6}" srcOrd="0" destOrd="0" presId="urn:microsoft.com/office/officeart/2005/8/layout/cycle2"/>
    <dgm:cxn modelId="{9E6F0189-8B3B-4117-A20A-A47E06350455}" type="presOf" srcId="{6B3C2B0B-FB4C-41D6-B595-DB4669F39C49}" destId="{D6362E5E-2365-42E5-93EC-2B7DAF9BA2B6}" srcOrd="1" destOrd="0" presId="urn:microsoft.com/office/officeart/2005/8/layout/cycle2"/>
    <dgm:cxn modelId="{E324EC93-AE28-4C70-A11B-DD2AB4DD4C99}" type="presOf" srcId="{CA4C8930-9B18-4FB8-A047-1DEA4F15072C}" destId="{8EB1BB6E-2578-4854-BA7C-11138467A0A2}" srcOrd="1" destOrd="0" presId="urn:microsoft.com/office/officeart/2005/8/layout/cycle2"/>
    <dgm:cxn modelId="{26465494-751D-42A6-A8B1-D92E788ED854}" type="presOf" srcId="{BC38C145-8BC0-4D69-9E66-6A7559E03C69}" destId="{210C167D-D6DE-4679-8326-C73342EDCB5D}" srcOrd="0" destOrd="0" presId="urn:microsoft.com/office/officeart/2005/8/layout/cycle2"/>
    <dgm:cxn modelId="{9CD06BB5-8ACC-4C5C-A9E8-7A374B646243}" srcId="{607320DA-8D75-43F6-9069-72E20CD6A227}" destId="{72FD3744-3942-40E0-A294-C8C83368ED3A}" srcOrd="2" destOrd="0" parTransId="{B5EF4216-D591-41BF-908A-2853CC955388}" sibTransId="{F297A84C-A9A6-40FA-BE80-5C5684771D49}"/>
    <dgm:cxn modelId="{2F41A9BE-7802-431A-B850-E1992F3B5D27}" srcId="{607320DA-8D75-43F6-9069-72E20CD6A227}" destId="{D0C7E879-20B2-4EE5-839A-5A3F3FD1D118}" srcOrd="1" destOrd="0" parTransId="{09334D00-6276-4BE4-84C4-80341CA12D2D}" sibTransId="{CA4C8930-9B18-4FB8-A047-1DEA4F15072C}"/>
    <dgm:cxn modelId="{F88A03CB-BCEA-4588-8462-AD1CFDC872C1}" srcId="{607320DA-8D75-43F6-9069-72E20CD6A227}" destId="{BC38C145-8BC0-4D69-9E66-6A7559E03C69}" srcOrd="0" destOrd="0" parTransId="{D4E340C5-8960-4C39-BF03-1824A52ECBEB}" sibTransId="{DE6F0B92-A05E-4279-AFC4-E1E71EA5BD41}"/>
    <dgm:cxn modelId="{871A6DCD-E4CC-4A65-918B-79628F8CFCE3}" type="presOf" srcId="{F297A84C-A9A6-40FA-BE80-5C5684771D49}" destId="{BB79DAD2-A1BF-40C9-8061-0C739DD7F20D}" srcOrd="0" destOrd="0" presId="urn:microsoft.com/office/officeart/2005/8/layout/cycle2"/>
    <dgm:cxn modelId="{BA860DCF-E367-4975-A142-80DE0A8B83CF}" srcId="{607320DA-8D75-43F6-9069-72E20CD6A227}" destId="{BAD65BEB-59C7-46C1-AF92-3F4536366FE7}" srcOrd="3" destOrd="0" parTransId="{96AC383E-4AA8-4B34-8203-DBEA5426A51D}" sibTransId="{6B3C2B0B-FB4C-41D6-B595-DB4669F39C49}"/>
    <dgm:cxn modelId="{5C4F00C1-49E0-4910-AA43-4FEA9C43BCDD}" type="presParOf" srcId="{8FC83506-FC7A-4F71-813C-8A3067734E77}" destId="{210C167D-D6DE-4679-8326-C73342EDCB5D}" srcOrd="0" destOrd="0" presId="urn:microsoft.com/office/officeart/2005/8/layout/cycle2"/>
    <dgm:cxn modelId="{94F9CE4C-C6C8-4784-8BE5-77CFD97FD7FC}" type="presParOf" srcId="{8FC83506-FC7A-4F71-813C-8A3067734E77}" destId="{F1863F63-6952-4232-9972-393D7CF4FAB6}" srcOrd="1" destOrd="0" presId="urn:microsoft.com/office/officeart/2005/8/layout/cycle2"/>
    <dgm:cxn modelId="{819006FF-EA96-4070-BEE3-F3FF9798DC04}" type="presParOf" srcId="{F1863F63-6952-4232-9972-393D7CF4FAB6}" destId="{095CAC08-246B-4A00-8DCC-C22EFE086FAF}" srcOrd="0" destOrd="0" presId="urn:microsoft.com/office/officeart/2005/8/layout/cycle2"/>
    <dgm:cxn modelId="{C5D47CD3-4986-4FE4-A51F-17C8633C17AA}" type="presParOf" srcId="{8FC83506-FC7A-4F71-813C-8A3067734E77}" destId="{FDF1CCB5-1771-4363-BF20-972CAC12159E}" srcOrd="2" destOrd="0" presId="urn:microsoft.com/office/officeart/2005/8/layout/cycle2"/>
    <dgm:cxn modelId="{2CE460F3-D926-4AB8-AE79-BCB570A831DA}" type="presParOf" srcId="{8FC83506-FC7A-4F71-813C-8A3067734E77}" destId="{F6295C28-103D-4167-BF9E-CEB4C9DC46F2}" srcOrd="3" destOrd="0" presId="urn:microsoft.com/office/officeart/2005/8/layout/cycle2"/>
    <dgm:cxn modelId="{03E7A3DF-9E42-4B9C-B7E9-DBFC814B2B56}" type="presParOf" srcId="{F6295C28-103D-4167-BF9E-CEB4C9DC46F2}" destId="{8EB1BB6E-2578-4854-BA7C-11138467A0A2}" srcOrd="0" destOrd="0" presId="urn:microsoft.com/office/officeart/2005/8/layout/cycle2"/>
    <dgm:cxn modelId="{07ACEF97-0E97-4388-84AE-484D814A2ED2}" type="presParOf" srcId="{8FC83506-FC7A-4F71-813C-8A3067734E77}" destId="{935D88AE-421C-485C-A644-5375B58F039F}" srcOrd="4" destOrd="0" presId="urn:microsoft.com/office/officeart/2005/8/layout/cycle2"/>
    <dgm:cxn modelId="{A8B731D8-FB60-434C-BFA9-40F6557387EC}" type="presParOf" srcId="{8FC83506-FC7A-4F71-813C-8A3067734E77}" destId="{BB79DAD2-A1BF-40C9-8061-0C739DD7F20D}" srcOrd="5" destOrd="0" presId="urn:microsoft.com/office/officeart/2005/8/layout/cycle2"/>
    <dgm:cxn modelId="{A19EF534-5930-43AA-BE3D-341419EA1346}" type="presParOf" srcId="{BB79DAD2-A1BF-40C9-8061-0C739DD7F20D}" destId="{449FF9A2-BD0A-42BC-887C-D9762A9C8A65}" srcOrd="0" destOrd="0" presId="urn:microsoft.com/office/officeart/2005/8/layout/cycle2"/>
    <dgm:cxn modelId="{F1A66EC2-723B-4AB9-A9C6-206D41F2C80E}" type="presParOf" srcId="{8FC83506-FC7A-4F71-813C-8A3067734E77}" destId="{BCB690AA-6568-4246-8EFC-7AC6AC8CCE34}" srcOrd="6" destOrd="0" presId="urn:microsoft.com/office/officeart/2005/8/layout/cycle2"/>
    <dgm:cxn modelId="{C89C24E2-E25B-4E49-9EBF-660F1544D84F}" type="presParOf" srcId="{8FC83506-FC7A-4F71-813C-8A3067734E77}" destId="{B93C68E4-7C99-4062-91A3-D5BAEE66660F}" srcOrd="7" destOrd="0" presId="urn:microsoft.com/office/officeart/2005/8/layout/cycle2"/>
    <dgm:cxn modelId="{5F395812-8048-4C7F-A51D-03D033FC0029}" type="presParOf" srcId="{B93C68E4-7C99-4062-91A3-D5BAEE66660F}" destId="{D6362E5E-2365-42E5-93EC-2B7DAF9BA2B6}"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7320DA-8D75-43F6-9069-72E20CD6A22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CA"/>
        </a:p>
      </dgm:t>
    </dgm:pt>
    <dgm:pt modelId="{BC38C145-8BC0-4D69-9E66-6A7559E03C69}">
      <dgm:prSet phldrT="[Text]" custT="1"/>
      <dgm:spPr/>
      <dgm:t>
        <a:bodyPr/>
        <a:lstStyle/>
        <a:p>
          <a:r>
            <a:rPr lang="en-US" sz="1100"/>
            <a:t>Strategy</a:t>
          </a:r>
          <a:endParaRPr lang="en-CA" sz="1100"/>
        </a:p>
      </dgm:t>
    </dgm:pt>
    <dgm:pt modelId="{D4E340C5-8960-4C39-BF03-1824A52ECBEB}" type="parTrans" cxnId="{F88A03CB-BCEA-4588-8462-AD1CFDC872C1}">
      <dgm:prSet/>
      <dgm:spPr/>
      <dgm:t>
        <a:bodyPr/>
        <a:lstStyle/>
        <a:p>
          <a:endParaRPr lang="en-CA" sz="1800"/>
        </a:p>
      </dgm:t>
    </dgm:pt>
    <dgm:pt modelId="{DE6F0B92-A05E-4279-AFC4-E1E71EA5BD41}" type="sibTrans" cxnId="{F88A03CB-BCEA-4588-8462-AD1CFDC872C1}">
      <dgm:prSet custT="1"/>
      <dgm:spPr/>
      <dgm:t>
        <a:bodyPr/>
        <a:lstStyle/>
        <a:p>
          <a:endParaRPr lang="en-CA" sz="1800"/>
        </a:p>
      </dgm:t>
    </dgm:pt>
    <dgm:pt modelId="{D0C7E879-20B2-4EE5-839A-5A3F3FD1D118}">
      <dgm:prSet phldrT="[Text]" custT="1"/>
      <dgm:spPr/>
      <dgm:t>
        <a:bodyPr/>
        <a:lstStyle/>
        <a:p>
          <a:r>
            <a:rPr lang="en-US" sz="1100"/>
            <a:t>Plan</a:t>
          </a:r>
          <a:endParaRPr lang="en-CA" sz="1100"/>
        </a:p>
      </dgm:t>
    </dgm:pt>
    <dgm:pt modelId="{09334D00-6276-4BE4-84C4-80341CA12D2D}" type="parTrans" cxnId="{2F41A9BE-7802-431A-B850-E1992F3B5D27}">
      <dgm:prSet/>
      <dgm:spPr/>
      <dgm:t>
        <a:bodyPr/>
        <a:lstStyle/>
        <a:p>
          <a:endParaRPr lang="en-CA" sz="1800"/>
        </a:p>
      </dgm:t>
    </dgm:pt>
    <dgm:pt modelId="{CA4C8930-9B18-4FB8-A047-1DEA4F15072C}" type="sibTrans" cxnId="{2F41A9BE-7802-431A-B850-E1992F3B5D27}">
      <dgm:prSet custT="1"/>
      <dgm:spPr/>
      <dgm:t>
        <a:bodyPr/>
        <a:lstStyle/>
        <a:p>
          <a:endParaRPr lang="en-CA" sz="1800"/>
        </a:p>
      </dgm:t>
    </dgm:pt>
    <dgm:pt modelId="{BAD65BEB-59C7-46C1-AF92-3F4536366FE7}">
      <dgm:prSet phldrT="[Text]" custT="1"/>
      <dgm:spPr/>
      <dgm:t>
        <a:bodyPr/>
        <a:lstStyle/>
        <a:p>
          <a:r>
            <a:rPr lang="en-US" sz="1100"/>
            <a:t>Adopt</a:t>
          </a:r>
        </a:p>
        <a:p>
          <a:r>
            <a:rPr lang="en-US" sz="1100"/>
            <a:t>/Migrate/</a:t>
          </a:r>
        </a:p>
        <a:p>
          <a:r>
            <a:rPr lang="en-US" sz="1100"/>
            <a:t>Innovate</a:t>
          </a:r>
          <a:endParaRPr lang="en-CA" sz="1100"/>
        </a:p>
      </dgm:t>
    </dgm:pt>
    <dgm:pt modelId="{96AC383E-4AA8-4B34-8203-DBEA5426A51D}" type="parTrans" cxnId="{BA860DCF-E367-4975-A142-80DE0A8B83CF}">
      <dgm:prSet/>
      <dgm:spPr/>
      <dgm:t>
        <a:bodyPr/>
        <a:lstStyle/>
        <a:p>
          <a:endParaRPr lang="en-CA" sz="1800"/>
        </a:p>
      </dgm:t>
    </dgm:pt>
    <dgm:pt modelId="{6B3C2B0B-FB4C-41D6-B595-DB4669F39C49}" type="sibTrans" cxnId="{BA860DCF-E367-4975-A142-80DE0A8B83CF}">
      <dgm:prSet custT="1"/>
      <dgm:spPr/>
      <dgm:t>
        <a:bodyPr/>
        <a:lstStyle/>
        <a:p>
          <a:endParaRPr lang="en-CA" sz="1800"/>
        </a:p>
      </dgm:t>
    </dgm:pt>
    <dgm:pt modelId="{72FD3744-3942-40E0-A294-C8C83368ED3A}">
      <dgm:prSet phldrT="[Text]" custT="1"/>
      <dgm:spPr/>
      <dgm:t>
        <a:bodyPr/>
        <a:lstStyle/>
        <a:p>
          <a:r>
            <a:rPr lang="en-US" sz="1100"/>
            <a:t>Ready</a:t>
          </a:r>
          <a:endParaRPr lang="en-CA" sz="1100"/>
        </a:p>
      </dgm:t>
    </dgm:pt>
    <dgm:pt modelId="{B5EF4216-D591-41BF-908A-2853CC955388}" type="parTrans" cxnId="{9CD06BB5-8ACC-4C5C-A9E8-7A374B646243}">
      <dgm:prSet/>
      <dgm:spPr/>
      <dgm:t>
        <a:bodyPr/>
        <a:lstStyle/>
        <a:p>
          <a:endParaRPr lang="en-CA" sz="1800"/>
        </a:p>
      </dgm:t>
    </dgm:pt>
    <dgm:pt modelId="{F297A84C-A9A6-40FA-BE80-5C5684771D49}" type="sibTrans" cxnId="{9CD06BB5-8ACC-4C5C-A9E8-7A374B646243}">
      <dgm:prSet custT="1"/>
      <dgm:spPr/>
      <dgm:t>
        <a:bodyPr/>
        <a:lstStyle/>
        <a:p>
          <a:endParaRPr lang="en-CA" sz="1800"/>
        </a:p>
      </dgm:t>
    </dgm:pt>
    <dgm:pt modelId="{8FC83506-FC7A-4F71-813C-8A3067734E77}" type="pres">
      <dgm:prSet presAssocID="{607320DA-8D75-43F6-9069-72E20CD6A227}" presName="cycle" presStyleCnt="0">
        <dgm:presLayoutVars>
          <dgm:dir/>
          <dgm:resizeHandles val="exact"/>
        </dgm:presLayoutVars>
      </dgm:prSet>
      <dgm:spPr/>
    </dgm:pt>
    <dgm:pt modelId="{210C167D-D6DE-4679-8326-C73342EDCB5D}" type="pres">
      <dgm:prSet presAssocID="{BC38C145-8BC0-4D69-9E66-6A7559E03C69}" presName="node" presStyleLbl="node1" presStyleIdx="0" presStyleCnt="4">
        <dgm:presLayoutVars>
          <dgm:bulletEnabled val="1"/>
        </dgm:presLayoutVars>
      </dgm:prSet>
      <dgm:spPr/>
    </dgm:pt>
    <dgm:pt modelId="{F1863F63-6952-4232-9972-393D7CF4FAB6}" type="pres">
      <dgm:prSet presAssocID="{DE6F0B92-A05E-4279-AFC4-E1E71EA5BD41}" presName="sibTrans" presStyleLbl="sibTrans2D1" presStyleIdx="0" presStyleCnt="4"/>
      <dgm:spPr/>
    </dgm:pt>
    <dgm:pt modelId="{095CAC08-246B-4A00-8DCC-C22EFE086FAF}" type="pres">
      <dgm:prSet presAssocID="{DE6F0B92-A05E-4279-AFC4-E1E71EA5BD41}" presName="connectorText" presStyleLbl="sibTrans2D1" presStyleIdx="0" presStyleCnt="4"/>
      <dgm:spPr/>
    </dgm:pt>
    <dgm:pt modelId="{FDF1CCB5-1771-4363-BF20-972CAC12159E}" type="pres">
      <dgm:prSet presAssocID="{D0C7E879-20B2-4EE5-839A-5A3F3FD1D118}" presName="node" presStyleLbl="node1" presStyleIdx="1" presStyleCnt="4">
        <dgm:presLayoutVars>
          <dgm:bulletEnabled val="1"/>
        </dgm:presLayoutVars>
      </dgm:prSet>
      <dgm:spPr/>
    </dgm:pt>
    <dgm:pt modelId="{F6295C28-103D-4167-BF9E-CEB4C9DC46F2}" type="pres">
      <dgm:prSet presAssocID="{CA4C8930-9B18-4FB8-A047-1DEA4F15072C}" presName="sibTrans" presStyleLbl="sibTrans2D1" presStyleIdx="1" presStyleCnt="4"/>
      <dgm:spPr/>
    </dgm:pt>
    <dgm:pt modelId="{8EB1BB6E-2578-4854-BA7C-11138467A0A2}" type="pres">
      <dgm:prSet presAssocID="{CA4C8930-9B18-4FB8-A047-1DEA4F15072C}" presName="connectorText" presStyleLbl="sibTrans2D1" presStyleIdx="1" presStyleCnt="4"/>
      <dgm:spPr/>
    </dgm:pt>
    <dgm:pt modelId="{935D88AE-421C-485C-A644-5375B58F039F}" type="pres">
      <dgm:prSet presAssocID="{72FD3744-3942-40E0-A294-C8C83368ED3A}" presName="node" presStyleLbl="node1" presStyleIdx="2" presStyleCnt="4">
        <dgm:presLayoutVars>
          <dgm:bulletEnabled val="1"/>
        </dgm:presLayoutVars>
      </dgm:prSet>
      <dgm:spPr/>
    </dgm:pt>
    <dgm:pt modelId="{BB79DAD2-A1BF-40C9-8061-0C739DD7F20D}" type="pres">
      <dgm:prSet presAssocID="{F297A84C-A9A6-40FA-BE80-5C5684771D49}" presName="sibTrans" presStyleLbl="sibTrans2D1" presStyleIdx="2" presStyleCnt="4"/>
      <dgm:spPr/>
    </dgm:pt>
    <dgm:pt modelId="{449FF9A2-BD0A-42BC-887C-D9762A9C8A65}" type="pres">
      <dgm:prSet presAssocID="{F297A84C-A9A6-40FA-BE80-5C5684771D49}" presName="connectorText" presStyleLbl="sibTrans2D1" presStyleIdx="2" presStyleCnt="4"/>
      <dgm:spPr/>
    </dgm:pt>
    <dgm:pt modelId="{BCB690AA-6568-4246-8EFC-7AC6AC8CCE34}" type="pres">
      <dgm:prSet presAssocID="{BAD65BEB-59C7-46C1-AF92-3F4536366FE7}" presName="node" presStyleLbl="node1" presStyleIdx="3" presStyleCnt="4">
        <dgm:presLayoutVars>
          <dgm:bulletEnabled val="1"/>
        </dgm:presLayoutVars>
      </dgm:prSet>
      <dgm:spPr/>
    </dgm:pt>
    <dgm:pt modelId="{B93C68E4-7C99-4062-91A3-D5BAEE66660F}" type="pres">
      <dgm:prSet presAssocID="{6B3C2B0B-FB4C-41D6-B595-DB4669F39C49}" presName="sibTrans" presStyleLbl="sibTrans2D1" presStyleIdx="3" presStyleCnt="4"/>
      <dgm:spPr/>
    </dgm:pt>
    <dgm:pt modelId="{D6362E5E-2365-42E5-93EC-2B7DAF9BA2B6}" type="pres">
      <dgm:prSet presAssocID="{6B3C2B0B-FB4C-41D6-B595-DB4669F39C49}" presName="connectorText" presStyleLbl="sibTrans2D1" presStyleIdx="3" presStyleCnt="4"/>
      <dgm:spPr/>
    </dgm:pt>
  </dgm:ptLst>
  <dgm:cxnLst>
    <dgm:cxn modelId="{70517A05-3999-4151-BDCB-EA1CC2A6D9FE}" type="presOf" srcId="{BAD65BEB-59C7-46C1-AF92-3F4536366FE7}" destId="{BCB690AA-6568-4246-8EFC-7AC6AC8CCE34}" srcOrd="0" destOrd="0" presId="urn:microsoft.com/office/officeart/2005/8/layout/cycle2"/>
    <dgm:cxn modelId="{CE504816-60EF-4E42-A099-F452CF7AFF34}" type="presOf" srcId="{F297A84C-A9A6-40FA-BE80-5C5684771D49}" destId="{449FF9A2-BD0A-42BC-887C-D9762A9C8A65}" srcOrd="1" destOrd="0" presId="urn:microsoft.com/office/officeart/2005/8/layout/cycle2"/>
    <dgm:cxn modelId="{90469017-EB3E-4F39-A639-310E03436104}" type="presOf" srcId="{CA4C8930-9B18-4FB8-A047-1DEA4F15072C}" destId="{F6295C28-103D-4167-BF9E-CEB4C9DC46F2}" srcOrd="0" destOrd="0" presId="urn:microsoft.com/office/officeart/2005/8/layout/cycle2"/>
    <dgm:cxn modelId="{6FC58D21-F147-4A41-AB8A-D5EAA3BA8375}" type="presOf" srcId="{607320DA-8D75-43F6-9069-72E20CD6A227}" destId="{8FC83506-FC7A-4F71-813C-8A3067734E77}" srcOrd="0" destOrd="0" presId="urn:microsoft.com/office/officeart/2005/8/layout/cycle2"/>
    <dgm:cxn modelId="{6ECDF633-6AC6-4EB5-B1EE-D4A1433C6A16}" type="presOf" srcId="{D0C7E879-20B2-4EE5-839A-5A3F3FD1D118}" destId="{FDF1CCB5-1771-4363-BF20-972CAC12159E}" srcOrd="0" destOrd="0" presId="urn:microsoft.com/office/officeart/2005/8/layout/cycle2"/>
    <dgm:cxn modelId="{B6253347-8C17-48D7-8280-9F103A423073}" type="presOf" srcId="{6B3C2B0B-FB4C-41D6-B595-DB4669F39C49}" destId="{B93C68E4-7C99-4062-91A3-D5BAEE66660F}" srcOrd="0" destOrd="0" presId="urn:microsoft.com/office/officeart/2005/8/layout/cycle2"/>
    <dgm:cxn modelId="{E8529067-586F-40BE-A987-B938033DD72F}" type="presOf" srcId="{DE6F0B92-A05E-4279-AFC4-E1E71EA5BD41}" destId="{095CAC08-246B-4A00-8DCC-C22EFE086FAF}" srcOrd="1" destOrd="0" presId="urn:microsoft.com/office/officeart/2005/8/layout/cycle2"/>
    <dgm:cxn modelId="{1020554B-6F2A-42DE-B9EA-91A580C80EC4}" type="presOf" srcId="{72FD3744-3942-40E0-A294-C8C83368ED3A}" destId="{935D88AE-421C-485C-A644-5375B58F039F}" srcOrd="0" destOrd="0" presId="urn:microsoft.com/office/officeart/2005/8/layout/cycle2"/>
    <dgm:cxn modelId="{092D6852-A360-475D-B9C1-E90A8C42007D}" type="presOf" srcId="{DE6F0B92-A05E-4279-AFC4-E1E71EA5BD41}" destId="{F1863F63-6952-4232-9972-393D7CF4FAB6}" srcOrd="0" destOrd="0" presId="urn:microsoft.com/office/officeart/2005/8/layout/cycle2"/>
    <dgm:cxn modelId="{9E6F0189-8B3B-4117-A20A-A47E06350455}" type="presOf" srcId="{6B3C2B0B-FB4C-41D6-B595-DB4669F39C49}" destId="{D6362E5E-2365-42E5-93EC-2B7DAF9BA2B6}" srcOrd="1" destOrd="0" presId="urn:microsoft.com/office/officeart/2005/8/layout/cycle2"/>
    <dgm:cxn modelId="{E324EC93-AE28-4C70-A11B-DD2AB4DD4C99}" type="presOf" srcId="{CA4C8930-9B18-4FB8-A047-1DEA4F15072C}" destId="{8EB1BB6E-2578-4854-BA7C-11138467A0A2}" srcOrd="1" destOrd="0" presId="urn:microsoft.com/office/officeart/2005/8/layout/cycle2"/>
    <dgm:cxn modelId="{26465494-751D-42A6-A8B1-D92E788ED854}" type="presOf" srcId="{BC38C145-8BC0-4D69-9E66-6A7559E03C69}" destId="{210C167D-D6DE-4679-8326-C73342EDCB5D}" srcOrd="0" destOrd="0" presId="urn:microsoft.com/office/officeart/2005/8/layout/cycle2"/>
    <dgm:cxn modelId="{9CD06BB5-8ACC-4C5C-A9E8-7A374B646243}" srcId="{607320DA-8D75-43F6-9069-72E20CD6A227}" destId="{72FD3744-3942-40E0-A294-C8C83368ED3A}" srcOrd="2" destOrd="0" parTransId="{B5EF4216-D591-41BF-908A-2853CC955388}" sibTransId="{F297A84C-A9A6-40FA-BE80-5C5684771D49}"/>
    <dgm:cxn modelId="{2F41A9BE-7802-431A-B850-E1992F3B5D27}" srcId="{607320DA-8D75-43F6-9069-72E20CD6A227}" destId="{D0C7E879-20B2-4EE5-839A-5A3F3FD1D118}" srcOrd="1" destOrd="0" parTransId="{09334D00-6276-4BE4-84C4-80341CA12D2D}" sibTransId="{CA4C8930-9B18-4FB8-A047-1DEA4F15072C}"/>
    <dgm:cxn modelId="{F88A03CB-BCEA-4588-8462-AD1CFDC872C1}" srcId="{607320DA-8D75-43F6-9069-72E20CD6A227}" destId="{BC38C145-8BC0-4D69-9E66-6A7559E03C69}" srcOrd="0" destOrd="0" parTransId="{D4E340C5-8960-4C39-BF03-1824A52ECBEB}" sibTransId="{DE6F0B92-A05E-4279-AFC4-E1E71EA5BD41}"/>
    <dgm:cxn modelId="{871A6DCD-E4CC-4A65-918B-79628F8CFCE3}" type="presOf" srcId="{F297A84C-A9A6-40FA-BE80-5C5684771D49}" destId="{BB79DAD2-A1BF-40C9-8061-0C739DD7F20D}" srcOrd="0" destOrd="0" presId="urn:microsoft.com/office/officeart/2005/8/layout/cycle2"/>
    <dgm:cxn modelId="{BA860DCF-E367-4975-A142-80DE0A8B83CF}" srcId="{607320DA-8D75-43F6-9069-72E20CD6A227}" destId="{BAD65BEB-59C7-46C1-AF92-3F4536366FE7}" srcOrd="3" destOrd="0" parTransId="{96AC383E-4AA8-4B34-8203-DBEA5426A51D}" sibTransId="{6B3C2B0B-FB4C-41D6-B595-DB4669F39C49}"/>
    <dgm:cxn modelId="{5C4F00C1-49E0-4910-AA43-4FEA9C43BCDD}" type="presParOf" srcId="{8FC83506-FC7A-4F71-813C-8A3067734E77}" destId="{210C167D-D6DE-4679-8326-C73342EDCB5D}" srcOrd="0" destOrd="0" presId="urn:microsoft.com/office/officeart/2005/8/layout/cycle2"/>
    <dgm:cxn modelId="{94F9CE4C-C6C8-4784-8BE5-77CFD97FD7FC}" type="presParOf" srcId="{8FC83506-FC7A-4F71-813C-8A3067734E77}" destId="{F1863F63-6952-4232-9972-393D7CF4FAB6}" srcOrd="1" destOrd="0" presId="urn:microsoft.com/office/officeart/2005/8/layout/cycle2"/>
    <dgm:cxn modelId="{819006FF-EA96-4070-BEE3-F3FF9798DC04}" type="presParOf" srcId="{F1863F63-6952-4232-9972-393D7CF4FAB6}" destId="{095CAC08-246B-4A00-8DCC-C22EFE086FAF}" srcOrd="0" destOrd="0" presId="urn:microsoft.com/office/officeart/2005/8/layout/cycle2"/>
    <dgm:cxn modelId="{C5D47CD3-4986-4FE4-A51F-17C8633C17AA}" type="presParOf" srcId="{8FC83506-FC7A-4F71-813C-8A3067734E77}" destId="{FDF1CCB5-1771-4363-BF20-972CAC12159E}" srcOrd="2" destOrd="0" presId="urn:microsoft.com/office/officeart/2005/8/layout/cycle2"/>
    <dgm:cxn modelId="{2CE460F3-D926-4AB8-AE79-BCB570A831DA}" type="presParOf" srcId="{8FC83506-FC7A-4F71-813C-8A3067734E77}" destId="{F6295C28-103D-4167-BF9E-CEB4C9DC46F2}" srcOrd="3" destOrd="0" presId="urn:microsoft.com/office/officeart/2005/8/layout/cycle2"/>
    <dgm:cxn modelId="{03E7A3DF-9E42-4B9C-B7E9-DBFC814B2B56}" type="presParOf" srcId="{F6295C28-103D-4167-BF9E-CEB4C9DC46F2}" destId="{8EB1BB6E-2578-4854-BA7C-11138467A0A2}" srcOrd="0" destOrd="0" presId="urn:microsoft.com/office/officeart/2005/8/layout/cycle2"/>
    <dgm:cxn modelId="{07ACEF97-0E97-4388-84AE-484D814A2ED2}" type="presParOf" srcId="{8FC83506-FC7A-4F71-813C-8A3067734E77}" destId="{935D88AE-421C-485C-A644-5375B58F039F}" srcOrd="4" destOrd="0" presId="urn:microsoft.com/office/officeart/2005/8/layout/cycle2"/>
    <dgm:cxn modelId="{A8B731D8-FB60-434C-BFA9-40F6557387EC}" type="presParOf" srcId="{8FC83506-FC7A-4F71-813C-8A3067734E77}" destId="{BB79DAD2-A1BF-40C9-8061-0C739DD7F20D}" srcOrd="5" destOrd="0" presId="urn:microsoft.com/office/officeart/2005/8/layout/cycle2"/>
    <dgm:cxn modelId="{A19EF534-5930-43AA-BE3D-341419EA1346}" type="presParOf" srcId="{BB79DAD2-A1BF-40C9-8061-0C739DD7F20D}" destId="{449FF9A2-BD0A-42BC-887C-D9762A9C8A65}" srcOrd="0" destOrd="0" presId="urn:microsoft.com/office/officeart/2005/8/layout/cycle2"/>
    <dgm:cxn modelId="{F1A66EC2-723B-4AB9-A9C6-206D41F2C80E}" type="presParOf" srcId="{8FC83506-FC7A-4F71-813C-8A3067734E77}" destId="{BCB690AA-6568-4246-8EFC-7AC6AC8CCE34}" srcOrd="6" destOrd="0" presId="urn:microsoft.com/office/officeart/2005/8/layout/cycle2"/>
    <dgm:cxn modelId="{C89C24E2-E25B-4E49-9EBF-660F1544D84F}" type="presParOf" srcId="{8FC83506-FC7A-4F71-813C-8A3067734E77}" destId="{B93C68E4-7C99-4062-91A3-D5BAEE66660F}" srcOrd="7" destOrd="0" presId="urn:microsoft.com/office/officeart/2005/8/layout/cycle2"/>
    <dgm:cxn modelId="{5F395812-8048-4C7F-A51D-03D033FC0029}" type="presParOf" srcId="{B93C68E4-7C99-4062-91A3-D5BAEE66660F}" destId="{D6362E5E-2365-42E5-93EC-2B7DAF9BA2B6}" srcOrd="0" destOrd="0" presId="urn:microsoft.com/office/officeart/2005/8/layout/cycle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C167D-D6DE-4679-8326-C73342EDCB5D}">
      <dsp:nvSpPr>
        <dsp:cNvPr id="0" name=""/>
        <dsp:cNvSpPr/>
      </dsp:nvSpPr>
      <dsp:spPr>
        <a:xfrm>
          <a:off x="2508100" y="986"/>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Strategy</a:t>
          </a:r>
          <a:endParaRPr lang="en-CA" sz="1100" kern="1200"/>
        </a:p>
      </dsp:txBody>
      <dsp:txXfrm>
        <a:off x="2696200" y="189086"/>
        <a:ext cx="908230" cy="908230"/>
      </dsp:txXfrm>
    </dsp:sp>
    <dsp:sp modelId="{F1863F63-6952-4232-9972-393D7CF4FAB6}">
      <dsp:nvSpPr>
        <dsp:cNvPr id="0" name=""/>
        <dsp:cNvSpPr/>
      </dsp:nvSpPr>
      <dsp:spPr>
        <a:xfrm rot="2700000">
          <a:off x="3654611" y="1101354"/>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3669602" y="1151863"/>
        <a:ext cx="238846" cy="260097"/>
      </dsp:txXfrm>
    </dsp:sp>
    <dsp:sp modelId="{FDF1CCB5-1771-4363-BF20-972CAC12159E}">
      <dsp:nvSpPr>
        <dsp:cNvPr id="0" name=""/>
        <dsp:cNvSpPr/>
      </dsp:nvSpPr>
      <dsp:spPr>
        <a:xfrm>
          <a:off x="3871557" y="1364444"/>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Plan</a:t>
          </a:r>
          <a:endParaRPr lang="en-CA" sz="1100" kern="1200"/>
        </a:p>
      </dsp:txBody>
      <dsp:txXfrm>
        <a:off x="4059657" y="1552544"/>
        <a:ext cx="908230" cy="908230"/>
      </dsp:txXfrm>
    </dsp:sp>
    <dsp:sp modelId="{F6295C28-103D-4167-BF9E-CEB4C9DC46F2}">
      <dsp:nvSpPr>
        <dsp:cNvPr id="0" name=""/>
        <dsp:cNvSpPr/>
      </dsp:nvSpPr>
      <dsp:spPr>
        <a:xfrm rot="8100000">
          <a:off x="3668268" y="2464812"/>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3755639" y="2515321"/>
        <a:ext cx="238846" cy="260097"/>
      </dsp:txXfrm>
    </dsp:sp>
    <dsp:sp modelId="{935D88AE-421C-485C-A644-5375B58F039F}">
      <dsp:nvSpPr>
        <dsp:cNvPr id="0" name=""/>
        <dsp:cNvSpPr/>
      </dsp:nvSpPr>
      <dsp:spPr>
        <a:xfrm>
          <a:off x="2508100" y="2727901"/>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Ready</a:t>
          </a:r>
          <a:endParaRPr lang="en-CA" sz="1100" kern="1200"/>
        </a:p>
      </dsp:txBody>
      <dsp:txXfrm>
        <a:off x="2696200" y="2916001"/>
        <a:ext cx="908230" cy="908230"/>
      </dsp:txXfrm>
    </dsp:sp>
    <dsp:sp modelId="{BB79DAD2-A1BF-40C9-8061-0C739DD7F20D}">
      <dsp:nvSpPr>
        <dsp:cNvPr id="0" name=""/>
        <dsp:cNvSpPr/>
      </dsp:nvSpPr>
      <dsp:spPr>
        <a:xfrm rot="13500000">
          <a:off x="2304810" y="2478469"/>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2392181" y="2601358"/>
        <a:ext cx="238846" cy="260097"/>
      </dsp:txXfrm>
    </dsp:sp>
    <dsp:sp modelId="{BCB690AA-6568-4246-8EFC-7AC6AC8CCE34}">
      <dsp:nvSpPr>
        <dsp:cNvPr id="0" name=""/>
        <dsp:cNvSpPr/>
      </dsp:nvSpPr>
      <dsp:spPr>
        <a:xfrm>
          <a:off x="1144642" y="1364444"/>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Adopt</a:t>
          </a:r>
        </a:p>
        <a:p>
          <a:pPr marL="0" lvl="0" indent="0" algn="ctr" defTabSz="488950">
            <a:lnSpc>
              <a:spcPct val="90000"/>
            </a:lnSpc>
            <a:spcBef>
              <a:spcPct val="0"/>
            </a:spcBef>
            <a:spcAft>
              <a:spcPct val="35000"/>
            </a:spcAft>
            <a:buNone/>
          </a:pPr>
          <a:r>
            <a:rPr lang="en-US" sz="1100" kern="1200"/>
            <a:t>/Migrate/</a:t>
          </a:r>
        </a:p>
        <a:p>
          <a:pPr marL="0" lvl="0" indent="0" algn="ctr" defTabSz="488950">
            <a:lnSpc>
              <a:spcPct val="90000"/>
            </a:lnSpc>
            <a:spcBef>
              <a:spcPct val="0"/>
            </a:spcBef>
            <a:spcAft>
              <a:spcPct val="35000"/>
            </a:spcAft>
            <a:buNone/>
          </a:pPr>
          <a:r>
            <a:rPr lang="en-US" sz="1100" kern="1200"/>
            <a:t>Innovate</a:t>
          </a:r>
          <a:endParaRPr lang="en-CA" sz="1100" kern="1200"/>
        </a:p>
      </dsp:txBody>
      <dsp:txXfrm>
        <a:off x="1332742" y="1552544"/>
        <a:ext cx="908230" cy="908230"/>
      </dsp:txXfrm>
    </dsp:sp>
    <dsp:sp modelId="{B93C68E4-7C99-4062-91A3-D5BAEE66660F}">
      <dsp:nvSpPr>
        <dsp:cNvPr id="0" name=""/>
        <dsp:cNvSpPr/>
      </dsp:nvSpPr>
      <dsp:spPr>
        <a:xfrm rot="18900000">
          <a:off x="2291153" y="1115011"/>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2306144" y="1237900"/>
        <a:ext cx="238846" cy="260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C167D-D6DE-4679-8326-C73342EDCB5D}">
      <dsp:nvSpPr>
        <dsp:cNvPr id="0" name=""/>
        <dsp:cNvSpPr/>
      </dsp:nvSpPr>
      <dsp:spPr>
        <a:xfrm>
          <a:off x="1985655" y="110"/>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Strategy</a:t>
          </a:r>
          <a:endParaRPr lang="en-CA" sz="1100" kern="1200"/>
        </a:p>
      </dsp:txBody>
      <dsp:txXfrm>
        <a:off x="2114318" y="128773"/>
        <a:ext cx="621240" cy="621240"/>
      </dsp:txXfrm>
    </dsp:sp>
    <dsp:sp modelId="{F1863F63-6952-4232-9972-393D7CF4FAB6}">
      <dsp:nvSpPr>
        <dsp:cNvPr id="0" name=""/>
        <dsp:cNvSpPr/>
      </dsp:nvSpPr>
      <dsp:spPr>
        <a:xfrm rot="2700000">
          <a:off x="2769898" y="752841"/>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2780156" y="787378"/>
        <a:ext cx="163444" cy="177910"/>
      </dsp:txXfrm>
    </dsp:sp>
    <dsp:sp modelId="{FDF1CCB5-1771-4363-BF20-972CAC12159E}">
      <dsp:nvSpPr>
        <dsp:cNvPr id="0" name=""/>
        <dsp:cNvSpPr/>
      </dsp:nvSpPr>
      <dsp:spPr>
        <a:xfrm>
          <a:off x="2918413"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Plan</a:t>
          </a:r>
          <a:endParaRPr lang="en-CA" sz="1100" kern="1200"/>
        </a:p>
      </dsp:txBody>
      <dsp:txXfrm>
        <a:off x="3047076" y="1061531"/>
        <a:ext cx="621240" cy="621240"/>
      </dsp:txXfrm>
    </dsp:sp>
    <dsp:sp modelId="{F6295C28-103D-4167-BF9E-CEB4C9DC46F2}">
      <dsp:nvSpPr>
        <dsp:cNvPr id="0" name=""/>
        <dsp:cNvSpPr/>
      </dsp:nvSpPr>
      <dsp:spPr>
        <a:xfrm rot="8100000">
          <a:off x="2779243" y="1685599"/>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2839033" y="1720136"/>
        <a:ext cx="163444" cy="177910"/>
      </dsp:txXfrm>
    </dsp:sp>
    <dsp:sp modelId="{935D88AE-421C-485C-A644-5375B58F039F}">
      <dsp:nvSpPr>
        <dsp:cNvPr id="0" name=""/>
        <dsp:cNvSpPr/>
      </dsp:nvSpPr>
      <dsp:spPr>
        <a:xfrm>
          <a:off x="1985655" y="1865626"/>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Ready</a:t>
          </a:r>
          <a:endParaRPr lang="en-CA" sz="1100" kern="1200"/>
        </a:p>
      </dsp:txBody>
      <dsp:txXfrm>
        <a:off x="2114318" y="1994289"/>
        <a:ext cx="621240" cy="621240"/>
      </dsp:txXfrm>
    </dsp:sp>
    <dsp:sp modelId="{BB79DAD2-A1BF-40C9-8061-0C739DD7F20D}">
      <dsp:nvSpPr>
        <dsp:cNvPr id="0" name=""/>
        <dsp:cNvSpPr/>
      </dsp:nvSpPr>
      <dsp:spPr>
        <a:xfrm rot="13500000">
          <a:off x="1846485" y="1694945"/>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1906275" y="1779014"/>
        <a:ext cx="163444" cy="177910"/>
      </dsp:txXfrm>
    </dsp:sp>
    <dsp:sp modelId="{BCB690AA-6568-4246-8EFC-7AC6AC8CCE34}">
      <dsp:nvSpPr>
        <dsp:cNvPr id="0" name=""/>
        <dsp:cNvSpPr/>
      </dsp:nvSpPr>
      <dsp:spPr>
        <a:xfrm>
          <a:off x="1052897"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Adopt</a:t>
          </a:r>
        </a:p>
        <a:p>
          <a:pPr marL="0" lvl="0" indent="0" algn="ctr" defTabSz="488950">
            <a:lnSpc>
              <a:spcPct val="90000"/>
            </a:lnSpc>
            <a:spcBef>
              <a:spcPct val="0"/>
            </a:spcBef>
            <a:spcAft>
              <a:spcPct val="35000"/>
            </a:spcAft>
            <a:buNone/>
          </a:pPr>
          <a:r>
            <a:rPr lang="en-US" sz="1100" kern="1200"/>
            <a:t>/Migrate/</a:t>
          </a:r>
        </a:p>
        <a:p>
          <a:pPr marL="0" lvl="0" indent="0" algn="ctr" defTabSz="488950">
            <a:lnSpc>
              <a:spcPct val="90000"/>
            </a:lnSpc>
            <a:spcBef>
              <a:spcPct val="0"/>
            </a:spcBef>
            <a:spcAft>
              <a:spcPct val="35000"/>
            </a:spcAft>
            <a:buNone/>
          </a:pPr>
          <a:r>
            <a:rPr lang="en-US" sz="1100" kern="1200"/>
            <a:t>Innovate</a:t>
          </a:r>
          <a:endParaRPr lang="en-CA" sz="1100" kern="1200"/>
        </a:p>
      </dsp:txBody>
      <dsp:txXfrm>
        <a:off x="1181560" y="1061531"/>
        <a:ext cx="621240" cy="621240"/>
      </dsp:txXfrm>
    </dsp:sp>
    <dsp:sp modelId="{B93C68E4-7C99-4062-91A3-D5BAEE66660F}">
      <dsp:nvSpPr>
        <dsp:cNvPr id="0" name=""/>
        <dsp:cNvSpPr/>
      </dsp:nvSpPr>
      <dsp:spPr>
        <a:xfrm rot="18900000">
          <a:off x="1837140" y="762187"/>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1847398" y="846256"/>
        <a:ext cx="163444" cy="1779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C167D-D6DE-4679-8326-C73342EDCB5D}">
      <dsp:nvSpPr>
        <dsp:cNvPr id="0" name=""/>
        <dsp:cNvSpPr/>
      </dsp:nvSpPr>
      <dsp:spPr>
        <a:xfrm>
          <a:off x="1985655" y="110"/>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Strategy</a:t>
          </a:r>
          <a:endParaRPr lang="en-CA" sz="1100" kern="1200"/>
        </a:p>
      </dsp:txBody>
      <dsp:txXfrm>
        <a:off x="2114318" y="128773"/>
        <a:ext cx="621240" cy="621240"/>
      </dsp:txXfrm>
    </dsp:sp>
    <dsp:sp modelId="{F1863F63-6952-4232-9972-393D7CF4FAB6}">
      <dsp:nvSpPr>
        <dsp:cNvPr id="0" name=""/>
        <dsp:cNvSpPr/>
      </dsp:nvSpPr>
      <dsp:spPr>
        <a:xfrm rot="2700000">
          <a:off x="2769898" y="752841"/>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2780156" y="787378"/>
        <a:ext cx="163444" cy="177910"/>
      </dsp:txXfrm>
    </dsp:sp>
    <dsp:sp modelId="{FDF1CCB5-1771-4363-BF20-972CAC12159E}">
      <dsp:nvSpPr>
        <dsp:cNvPr id="0" name=""/>
        <dsp:cNvSpPr/>
      </dsp:nvSpPr>
      <dsp:spPr>
        <a:xfrm>
          <a:off x="2918413"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Plan</a:t>
          </a:r>
          <a:endParaRPr lang="en-CA" sz="1100" kern="1200"/>
        </a:p>
      </dsp:txBody>
      <dsp:txXfrm>
        <a:off x="3047076" y="1061531"/>
        <a:ext cx="621240" cy="621240"/>
      </dsp:txXfrm>
    </dsp:sp>
    <dsp:sp modelId="{F6295C28-103D-4167-BF9E-CEB4C9DC46F2}">
      <dsp:nvSpPr>
        <dsp:cNvPr id="0" name=""/>
        <dsp:cNvSpPr/>
      </dsp:nvSpPr>
      <dsp:spPr>
        <a:xfrm rot="8100000">
          <a:off x="2779243" y="1685599"/>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2839033" y="1720136"/>
        <a:ext cx="163444" cy="177910"/>
      </dsp:txXfrm>
    </dsp:sp>
    <dsp:sp modelId="{935D88AE-421C-485C-A644-5375B58F039F}">
      <dsp:nvSpPr>
        <dsp:cNvPr id="0" name=""/>
        <dsp:cNvSpPr/>
      </dsp:nvSpPr>
      <dsp:spPr>
        <a:xfrm>
          <a:off x="1985655" y="1865626"/>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Ready</a:t>
          </a:r>
          <a:endParaRPr lang="en-CA" sz="1100" kern="1200"/>
        </a:p>
      </dsp:txBody>
      <dsp:txXfrm>
        <a:off x="2114318" y="1994289"/>
        <a:ext cx="621240" cy="621240"/>
      </dsp:txXfrm>
    </dsp:sp>
    <dsp:sp modelId="{BB79DAD2-A1BF-40C9-8061-0C739DD7F20D}">
      <dsp:nvSpPr>
        <dsp:cNvPr id="0" name=""/>
        <dsp:cNvSpPr/>
      </dsp:nvSpPr>
      <dsp:spPr>
        <a:xfrm rot="13500000">
          <a:off x="1846485" y="1694945"/>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1906275" y="1779014"/>
        <a:ext cx="163444" cy="177910"/>
      </dsp:txXfrm>
    </dsp:sp>
    <dsp:sp modelId="{BCB690AA-6568-4246-8EFC-7AC6AC8CCE34}">
      <dsp:nvSpPr>
        <dsp:cNvPr id="0" name=""/>
        <dsp:cNvSpPr/>
      </dsp:nvSpPr>
      <dsp:spPr>
        <a:xfrm>
          <a:off x="1052897"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Adopt</a:t>
          </a:r>
        </a:p>
        <a:p>
          <a:pPr marL="0" lvl="0" indent="0" algn="ctr" defTabSz="488950">
            <a:lnSpc>
              <a:spcPct val="90000"/>
            </a:lnSpc>
            <a:spcBef>
              <a:spcPct val="0"/>
            </a:spcBef>
            <a:spcAft>
              <a:spcPct val="35000"/>
            </a:spcAft>
            <a:buNone/>
          </a:pPr>
          <a:r>
            <a:rPr lang="en-US" sz="1100" kern="1200"/>
            <a:t>/Migrate/</a:t>
          </a:r>
        </a:p>
        <a:p>
          <a:pPr marL="0" lvl="0" indent="0" algn="ctr" defTabSz="488950">
            <a:lnSpc>
              <a:spcPct val="90000"/>
            </a:lnSpc>
            <a:spcBef>
              <a:spcPct val="0"/>
            </a:spcBef>
            <a:spcAft>
              <a:spcPct val="35000"/>
            </a:spcAft>
            <a:buNone/>
          </a:pPr>
          <a:r>
            <a:rPr lang="en-US" sz="1100" kern="1200"/>
            <a:t>Innovate</a:t>
          </a:r>
          <a:endParaRPr lang="en-CA" sz="1100" kern="1200"/>
        </a:p>
      </dsp:txBody>
      <dsp:txXfrm>
        <a:off x="1181560" y="1061531"/>
        <a:ext cx="621240" cy="621240"/>
      </dsp:txXfrm>
    </dsp:sp>
    <dsp:sp modelId="{B93C68E4-7C99-4062-91A3-D5BAEE66660F}">
      <dsp:nvSpPr>
        <dsp:cNvPr id="0" name=""/>
        <dsp:cNvSpPr/>
      </dsp:nvSpPr>
      <dsp:spPr>
        <a:xfrm rot="18900000">
          <a:off x="1837140" y="762187"/>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1847398" y="846256"/>
        <a:ext cx="163444" cy="17791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3/8/2021 1:39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3/8/2021 12:25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3/8/2021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7059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444444"/>
                </a:solidFill>
                <a:effectLst/>
                <a:latin typeface="Segoe"/>
              </a:rPr>
              <a:t>​</a:t>
            </a:r>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Build new products and services</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Evaluate the business justification</a:t>
            </a:r>
          </a:p>
          <a:p>
            <a:pPr algn="l" rtl="0" fontAlgn="base"/>
            <a:r>
              <a:rPr lang="en-US" sz="1200" b="0" i="0" dirty="0">
                <a:solidFill>
                  <a:srgbClr val="444444"/>
                </a:solidFill>
                <a:effectLst/>
                <a:latin typeface="Segoe"/>
              </a:rPr>
              <a:t>Business justification: Before evaluating opportunities to innovate in the cloud, complete a high-level business justification to establish stakeholder alignment for the overall adoption plan.</a:t>
            </a:r>
          </a:p>
          <a:p>
            <a:pPr algn="l" rtl="0" fontAlgn="base"/>
            <a:r>
              <a:rPr lang="en-US" sz="1200" b="0" i="0" dirty="0">
                <a:solidFill>
                  <a:srgbClr val="444444"/>
                </a:solidFill>
                <a:effectLst/>
                <a:latin typeface="Segoe"/>
              </a:rPr>
              <a:t>Business value consensus: </a:t>
            </a:r>
            <a:r>
              <a:rPr lang="en-US" sz="1200" b="0" i="0" kern="1200" dirty="0">
                <a:solidFill>
                  <a:schemeClr val="tx1"/>
                </a:solidFill>
                <a:effectLst/>
                <a:latin typeface="Segoe"/>
                <a:ea typeface="+mn-ea"/>
                <a:cs typeface="+mn-cs"/>
              </a:rPr>
              <a:t>Identify how that innovation can align to and drive business value.</a:t>
            </a:r>
            <a:endParaRPr lang="en-US" sz="1200" b="0" i="0" dirty="0">
              <a:solidFill>
                <a:srgbClr val="444444"/>
              </a:solidFill>
              <a:effectLst/>
              <a:latin typeface="Segoe"/>
            </a:endParaRP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Plan for migration of dependent assets</a:t>
            </a:r>
          </a:p>
          <a:p>
            <a:pPr algn="l" rtl="0" fontAlgn="base"/>
            <a:r>
              <a:rPr lang="en-US" sz="1200" b="0" i="0" kern="1200" dirty="0">
                <a:solidFill>
                  <a:schemeClr val="tx1"/>
                </a:solidFill>
                <a:effectLst/>
                <a:latin typeface="Segoe"/>
                <a:ea typeface="+mn-ea"/>
                <a:cs typeface="+mn-cs"/>
              </a:rPr>
              <a:t>Cloud adoption plan template: Deploy the basic template.</a:t>
            </a:r>
          </a:p>
          <a:p>
            <a:pPr algn="l" rtl="0" fontAlgn="base"/>
            <a:r>
              <a:rPr lang="en-US" sz="1200" b="0" i="0" kern="1200" dirty="0">
                <a:solidFill>
                  <a:schemeClr val="tx1"/>
                </a:solidFill>
                <a:effectLst/>
                <a:latin typeface="Segoe"/>
                <a:ea typeface="+mn-ea"/>
                <a:cs typeface="+mn-cs"/>
              </a:rPr>
              <a:t>Workload alignment: Define workloads in the backlog.</a:t>
            </a:r>
          </a:p>
          <a:p>
            <a:pPr algn="l" rtl="0" fontAlgn="base"/>
            <a:r>
              <a:rPr lang="en-US" sz="1200" b="0" i="0" kern="1200" dirty="0">
                <a:solidFill>
                  <a:schemeClr val="tx1"/>
                </a:solidFill>
                <a:effectLst/>
                <a:latin typeface="Segoe"/>
                <a:ea typeface="+mn-ea"/>
                <a:cs typeface="+mn-cs"/>
              </a:rPr>
              <a:t>Effort alignment: Align assets and workloads in the backlog to clearly define effort for prioritized workloads.</a:t>
            </a:r>
          </a:p>
          <a:p>
            <a:pPr algn="l" rtl="0" fontAlgn="base"/>
            <a:r>
              <a:rPr lang="en-US" sz="1200" b="0" i="0" kern="1200" dirty="0">
                <a:solidFill>
                  <a:schemeClr val="tx1"/>
                </a:solidFill>
                <a:effectLst/>
                <a:latin typeface="Segoe"/>
                <a:ea typeface="+mn-ea"/>
                <a:cs typeface="+mn-cs"/>
              </a:rPr>
              <a:t>People and time alignment: Establish iteration, velocity, and releases for the workloads.</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Align governance requirements to your adoption plan</a:t>
            </a:r>
          </a:p>
          <a:p>
            <a:r>
              <a:rPr lang="en-US" sz="1200" b="0" i="0" dirty="0">
                <a:solidFill>
                  <a:srgbClr val="444444"/>
                </a:solidFill>
                <a:effectLst/>
                <a:latin typeface="Segoe"/>
              </a:rPr>
              <a:t>Governance approach: Outline a process for corporate policy and processes. Build the disciplines required to deliver on governance across cloud enterprise efforts.</a:t>
            </a:r>
          </a:p>
          <a:p>
            <a:r>
              <a:rPr lang="en-US" sz="1200" b="0" i="0" dirty="0">
                <a:solidFill>
                  <a:srgbClr val="444444"/>
                </a:solidFill>
                <a:effectLst/>
                <a:latin typeface="Segoe"/>
              </a:rPr>
              <a:t>Define corporate policy: Identify and mitigate business risks.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6: Define operational needs and business commitments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If advanced operations are required to support your operations needs, evaluate the business commitments to determine operational responsibilities for both teams.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Step 7: Deploy an aligned landing zone</a:t>
            </a:r>
          </a:p>
          <a:p>
            <a:r>
              <a:rPr lang="en-US" sz="1200" b="0" i="0" dirty="0">
                <a:solidFill>
                  <a:srgbClr val="444444"/>
                </a:solidFill>
                <a:effectLst/>
                <a:latin typeface="Segoe"/>
              </a:rPr>
              <a:t>Choose a landing zone: Deploy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8: Innovate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Business value consensus: If more than three months have passed since the last business value consensus, or if never completed, Identify how innovation can align to and drive business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Azure innovation guide: Use the Azure innovation guide to speed up the deployment of innovative solutions by understanding the tools and processes to help build a minimum viable product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Innovation best practices: Combine Azure services to create a toolchain for digital invention.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Feedback loops: Develop improved feedback loops to quickly deliver impactful innovations to your customers.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Unblock environmental design and configuration?</a:t>
            </a:r>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Key point</a:t>
            </a:r>
            <a:r>
              <a:rPr lang="en-US" sz="1200" b="0" i="0" u="none" strike="noStrike" dirty="0">
                <a:solidFill>
                  <a:srgbClr val="000000"/>
                </a:solidFill>
                <a:effectLst/>
                <a:latin typeface="Segoe"/>
              </a:rPr>
              <a:t>&gt;: 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Unblock environmental design and configuration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Assess the digital estate</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Create a cloud adoption plan</a:t>
            </a:r>
          </a:p>
          <a:p>
            <a:r>
              <a:rPr lang="en-US" sz="1200" dirty="0">
                <a:latin typeface="Segoe"/>
              </a:rPr>
              <a:t>Cloud adoption plan template: Deploy the basic template.</a:t>
            </a:r>
          </a:p>
          <a:p>
            <a:r>
              <a:rPr lang="en-US" sz="1200" dirty="0">
                <a:latin typeface="Segoe"/>
              </a:rPr>
              <a:t>Workload alignment: Define workloads in the backlog.</a:t>
            </a:r>
          </a:p>
          <a:p>
            <a:r>
              <a:rPr lang="en-US" sz="1200" dirty="0">
                <a:latin typeface="Segoe"/>
              </a:rPr>
              <a:t>Effort alignment: Align assets and workloads in the backlog to clearly define efforts for prioritized workloads.</a:t>
            </a:r>
          </a:p>
          <a:p>
            <a:r>
              <a:rPr lang="en-US" sz="1200" dirty="0">
                <a:latin typeface="Segoe"/>
              </a:rPr>
              <a:t>People and time alignment: Establish iteration, velocity, and releases for the migrated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Deploy the first landing zone</a:t>
            </a:r>
          </a:p>
          <a:p>
            <a:pPr algn="l" rtl="0" fontAlgn="base"/>
            <a:r>
              <a:rPr lang="en-US" sz="1200" b="0" i="0" kern="1200" dirty="0">
                <a:solidFill>
                  <a:schemeClr val="tx1"/>
                </a:solidFill>
                <a:effectLst/>
                <a:latin typeface="Segoe"/>
                <a:ea typeface="+mn-ea"/>
                <a:cs typeface="+mn-cs"/>
              </a:rPr>
              <a:t>Choose a landing zone: Find the right approach to deploying a landing zone based on your short-term adoption plan, then deploy that standardized code base.</a:t>
            </a:r>
          </a:p>
          <a:p>
            <a:pPr algn="l" rtl="0" fontAlgn="base"/>
            <a:r>
              <a:rPr lang="en-US" sz="1200" b="0" i="0" kern="1200" dirty="0">
                <a:solidFill>
                  <a:schemeClr val="tx1"/>
                </a:solidFill>
                <a:effectLst/>
                <a:latin typeface="Segoe"/>
                <a:ea typeface="+mn-ea"/>
                <a:cs typeface="+mn-cs"/>
              </a:rPr>
              <a:t>Expand your landing zone: Don't attempt to meet long-term governance, security, or operation constraints yet, unless they're required to support the short-term adoption plan.</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Deploy an initial governance foundation</a:t>
            </a:r>
          </a:p>
          <a:p>
            <a:pPr algn="l" rtl="0" fontAlgn="base"/>
            <a:r>
              <a:rPr lang="en-US" sz="1200" b="0" i="0" dirty="0">
                <a:solidFill>
                  <a:srgbClr val="444444"/>
                </a:solidFill>
                <a:effectLst/>
                <a:latin typeface="Segoe"/>
              </a:rPr>
              <a:t>Governance approach: Outlines a process for thinking about corporate policy and processes, then build the disciplines required to deliver on governance across cloud enterprise adoption efforts.</a:t>
            </a:r>
          </a:p>
          <a:p>
            <a:pPr algn="l" rtl="0" fontAlgn="base"/>
            <a:r>
              <a:rPr lang="en-US" sz="1200" b="0" i="0" dirty="0">
                <a:solidFill>
                  <a:srgbClr val="444444"/>
                </a:solidFill>
                <a:effectLst/>
                <a:latin typeface="Segoe"/>
              </a:rPr>
              <a:t>Governance benchmark tool: Find gaps in your current state so that you can plan for the future.</a:t>
            </a:r>
          </a:p>
          <a:p>
            <a:pPr algn="l" rtl="0" fontAlgn="base"/>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1"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6: Implement an operations baseline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 in the cloud.</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a:t>
            </a:r>
          </a:p>
          <a:p>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Expand the landing zone</a:t>
            </a:r>
          </a:p>
          <a:p>
            <a:r>
              <a:rPr lang="en-US" sz="1200" b="0" i="1" u="none" strike="noStrike" dirty="0">
                <a:solidFill>
                  <a:srgbClr val="444444"/>
                </a:solidFill>
                <a:effectLst/>
                <a:latin typeface="Segoe"/>
              </a:rPr>
              <a:t>Refactor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M</a:t>
            </a:r>
            <a:r>
              <a:rPr lang="en-US" sz="1200" b="0" i="0" kern="1200" dirty="0">
                <a:solidFill>
                  <a:schemeClr val="tx1"/>
                </a:solidFill>
                <a:effectLst/>
                <a:latin typeface="Segoe"/>
                <a:ea typeface="+mn-ea"/>
                <a:cs typeface="+mn-cs"/>
              </a:rPr>
              <a:t>odify or restructure source code to optimize the output, accelerate migration, and remove common blockers.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Test-driven development of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Use test-driven DevOps processes to i</a:t>
            </a:r>
            <a:r>
              <a:rPr lang="en-US" sz="1200" b="0" i="0" kern="1200" dirty="0">
                <a:solidFill>
                  <a:schemeClr val="tx1"/>
                </a:solidFill>
                <a:effectLst/>
                <a:latin typeface="Segoe"/>
                <a:ea typeface="+mn-ea"/>
                <a:cs typeface="+mn-cs"/>
              </a:rPr>
              <a:t>mprove the quality of new features and improvements in code-based solutions.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governance</a:t>
            </a:r>
            <a:r>
              <a:rPr lang="en-US" sz="1200" b="0" i="0" u="none" strike="noStrike" dirty="0">
                <a:solidFill>
                  <a:srgbClr val="444444"/>
                </a:solidFill>
                <a:effectLst/>
                <a:latin typeface="Segoe"/>
              </a:rPr>
              <a:t>: Improve the landing zone governance foundation to </a:t>
            </a:r>
            <a:r>
              <a:rPr lang="en-US" sz="1200" b="0" i="0" kern="1200" dirty="0">
                <a:solidFill>
                  <a:schemeClr val="tx1"/>
                </a:solidFill>
                <a:effectLst/>
                <a:latin typeface="Segoe"/>
                <a:ea typeface="+mn-ea"/>
                <a:cs typeface="+mn-cs"/>
              </a:rPr>
              <a:t>integrate cost controls, establish basic tooling to allow for scale, and will make it easier for the cloud governance team to deliver on the Five Disciplines of Cloud Governance.</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operations</a:t>
            </a:r>
            <a:r>
              <a:rPr lang="en-US" sz="1200" b="0" i="0" u="none" strike="noStrike" dirty="0">
                <a:solidFill>
                  <a:srgbClr val="444444"/>
                </a:solidFill>
                <a:effectLst/>
                <a:latin typeface="Segoe"/>
              </a:rPr>
              <a:t>: Use landing zone governance best practices with naming and tagging standards, cost tracking across workloads, scaling with multiple subscriptions, and organizing and managing subscriptions.</a:t>
            </a:r>
          </a:p>
          <a:p>
            <a:pPr algn="l" rtl="0" fontAlgn="base"/>
            <a:r>
              <a:rPr lang="en-US" sz="1200" b="0" i="1" u="none" strike="noStrike" dirty="0">
                <a:solidFill>
                  <a:srgbClr val="444444"/>
                </a:solidFill>
                <a:effectLst/>
                <a:latin typeface="Segoe"/>
              </a:rPr>
              <a:t>Expand landing zone security: </a:t>
            </a:r>
            <a:r>
              <a:rPr lang="en-US" sz="1200" b="0" i="0" u="none" strike="noStrike" dirty="0">
                <a:solidFill>
                  <a:srgbClr val="444444"/>
                </a:solidFill>
                <a:effectLst/>
                <a:latin typeface="Segoe"/>
              </a:rPr>
              <a:t>Use landing zone best practices to </a:t>
            </a:r>
            <a:r>
              <a:rPr lang="en-US" sz="1200" b="0" i="0" kern="1200" dirty="0">
                <a:solidFill>
                  <a:schemeClr val="tx1"/>
                </a:solidFill>
                <a:effectLst/>
                <a:latin typeface="Segoe"/>
                <a:ea typeface="+mn-ea"/>
                <a:cs typeface="+mn-cs"/>
              </a:rPr>
              <a:t>protect data and assets, building on the test-driven development approach to landing zones, expanding or refactoring the landing zone to account for heightened security requirements.</a:t>
            </a:r>
            <a:endParaRPr lang="en-US" sz="1200" b="0" i="1" u="none" strike="noStrike" dirty="0">
              <a:solidFill>
                <a:srgbClr val="444444"/>
              </a:solidFill>
              <a:effectLst/>
              <a:latin typeface="Segoe"/>
            </a:endParaRPr>
          </a:p>
          <a:p>
            <a:pPr algn="l" rtl="0" fontAlgn="base"/>
            <a:r>
              <a:rPr lang="en-US" sz="1200" b="0" i="0" dirty="0">
                <a:solidFill>
                  <a:srgbClr val="444444"/>
                </a:solidFill>
                <a:effectLst/>
                <a:latin typeface="Segoe"/>
              </a:rPr>
              <a:t>​</a:t>
            </a:r>
          </a:p>
          <a:p>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Let’s look at the</a:t>
            </a:r>
            <a:r>
              <a:rPr lang="en-US" sz="1200" dirty="0">
                <a:latin typeface="Segoe"/>
              </a:rPr>
              <a:t> </a:t>
            </a:r>
            <a:r>
              <a:rPr lang="en-US" sz="1200" b="1" i="1" dirty="0">
                <a:latin typeface="Segoe"/>
              </a:rPr>
              <a:t>Get Started guides </a:t>
            </a:r>
            <a:r>
              <a:rPr lang="en-US" sz="1200" b="0" i="0" dirty="0">
                <a:latin typeface="Segoe"/>
              </a:rPr>
              <a:t>in</a:t>
            </a:r>
            <a:r>
              <a:rPr lang="en-US" sz="1200" b="1" i="1" dirty="0">
                <a:latin typeface="Segoe"/>
              </a:rPr>
              <a:t> </a:t>
            </a:r>
            <a:r>
              <a:rPr lang="en-US" sz="1200" b="0" i="0" dirty="0">
                <a:latin typeface="Segoe"/>
              </a:rPr>
              <a:t>Microsoft Cloud Adoption Framework Documentation</a:t>
            </a:r>
          </a:p>
          <a:p>
            <a:pPr algn="l" rtl="0" fontAlgn="base"/>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a:solidFill>
                  <a:srgbClr val="000000"/>
                </a:solidFill>
                <a:effectLst/>
                <a:latin typeface="Segoe"/>
              </a:rPr>
              <a:t>&lt;</a:t>
            </a:r>
            <a:r>
              <a:rPr lang="en-US" b="1"/>
              <a:t>Key point&gt;: </a:t>
            </a:r>
            <a:r>
              <a:rPr lang="en-US"/>
              <a:t>Find more </a:t>
            </a:r>
            <a:r>
              <a:rPr lang="en-US" b="1" i="1"/>
              <a:t>Get Started guides </a:t>
            </a:r>
            <a:r>
              <a:rPr lang="en-US" b="0" i="0"/>
              <a:t>in</a:t>
            </a:r>
            <a:r>
              <a:rPr lang="en-US" b="1" i="1"/>
              <a:t> </a:t>
            </a:r>
            <a:r>
              <a:rPr lang="en-US" b="0" i="0"/>
              <a:t>Microsoft Cloud Adoption Framework Documentation</a:t>
            </a:r>
          </a:p>
          <a:p>
            <a:endParaRPr lang="en-US" b="0" i="0"/>
          </a:p>
          <a:p>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a:solidFill>
                <a:srgbClr val="000000"/>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Segoe"/>
              </a:rPr>
              <a:t>&lt;Transition&gt; </a:t>
            </a:r>
            <a:r>
              <a:rPr lang="en-US" sz="1200" b="0" i="0" u="none" strike="noStrike">
                <a:solidFill>
                  <a:srgbClr val="000000"/>
                </a:solidFill>
                <a:effectLst/>
                <a:latin typeface="Segoe"/>
              </a:rPr>
              <a:t>There are a variety of tools, templates and assessments that will support your path to digital transformation; we will now look at a high-level overview of those resources</a:t>
            </a:r>
            <a:endParaRPr lang="en-US" b="0" i="0">
              <a:solidFill>
                <a:srgbClr val="444444"/>
              </a:solidFill>
              <a:effectLst/>
              <a:latin typeface="Calibri" panose="020F0502020204030204" pitchFamily="34" charset="0"/>
            </a:endParaRPr>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We have tools, assessments, and other assets to support your cloud adoption journey.</a:t>
            </a:r>
          </a:p>
          <a:p>
            <a:endParaRPr lang="en-US" b="1">
              <a:cs typeface="Calibri"/>
            </a:endParaRPr>
          </a:p>
          <a:p>
            <a:r>
              <a:rPr lang="en-US" b="1">
                <a:cs typeface="Calibri"/>
              </a:rPr>
              <a:t>&lt;Transition&gt; Although the tools, templates, and assessments enable you to manage your own journey, not everyone wants to do this alone. Let's talk about the role of Microsoft Partners - and how they can lighten the load.</a:t>
            </a:r>
          </a:p>
          <a:p>
            <a:endParaRPr lang="en-US"/>
          </a:p>
        </p:txBody>
      </p:sp>
    </p:spTree>
    <p:extLst>
      <p:ext uri="{BB962C8B-B14F-4D97-AF65-F5344CB8AC3E}">
        <p14:creationId xmlns:p14="http://schemas.microsoft.com/office/powerpoint/2010/main" val="496557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683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There are a variety of next steps you can take to accelerate your digital transformation. </a:t>
            </a:r>
            <a:endParaRPr lang="en-US"/>
          </a:p>
        </p:txBody>
      </p:sp>
    </p:spTree>
    <p:extLst>
      <p:ext uri="{BB962C8B-B14F-4D97-AF65-F5344CB8AC3E}">
        <p14:creationId xmlns:p14="http://schemas.microsoft.com/office/powerpoint/2010/main" val="1793593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181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Key point</a:t>
            </a:r>
            <a:r>
              <a:rPr lang="en-US" sz="1200" b="0" kern="1200">
                <a:solidFill>
                  <a:schemeClr val="tx1"/>
                </a:solidFill>
                <a:effectLst/>
                <a:latin typeface="Segoe"/>
                <a:ea typeface="+mn-ea"/>
                <a:cs typeface="+mn-cs"/>
              </a:rPr>
              <a:t>&gt;</a:t>
            </a:r>
            <a:r>
              <a:rPr lang="en-US" sz="1200" b="1" kern="1200">
                <a:solidFill>
                  <a:schemeClr val="tx1"/>
                </a:solidFill>
                <a:effectLst/>
                <a:latin typeface="Segoe"/>
                <a:ea typeface="+mn-ea"/>
                <a:cs typeface="+mn-cs"/>
              </a:rPr>
              <a:t>: </a:t>
            </a:r>
            <a:r>
              <a:rPr lang="en-US" sz="1200" b="0" i="0" kern="1200">
                <a:solidFill>
                  <a:schemeClr val="tx1"/>
                </a:solidFill>
                <a:effectLst/>
                <a:latin typeface="Segoe"/>
                <a:ea typeface="+mn-ea"/>
                <a:cs typeface="+mn-cs"/>
              </a:rPr>
              <a:t>Digital Transformation is the evolution of business</a:t>
            </a:r>
          </a:p>
          <a:p>
            <a:endParaRPr lang="en-US" sz="1200" b="0" i="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Digital transformation embraces the necessity of change.</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What kind of change are we talking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a:rPr>
              <a:t>—</a:t>
            </a:r>
            <a:r>
              <a:rPr lang="en-US" sz="1200" kern="1200">
                <a:solidFill>
                  <a:schemeClr val="tx1"/>
                </a:solidFill>
                <a:effectLst/>
                <a:latin typeface="Segoe"/>
                <a:ea typeface="+mn-ea"/>
                <a:cs typeface="+mn-cs"/>
              </a:rPr>
              <a:t>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a:rPr>
              <a:t>—</a:t>
            </a:r>
            <a:r>
              <a:rPr lang="en-US" sz="1200" kern="1200">
                <a:solidFill>
                  <a:schemeClr val="tx1"/>
                </a:solidFill>
                <a:effectLst/>
                <a:latin typeface="Segoe"/>
                <a:ea typeface="+mn-ea"/>
                <a:cs typeface="+mn-cs"/>
              </a:rPr>
              <a:t>identifying and implementing efficiencies</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There is no magic “efficiency” switch to flip. </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It’s about a </a:t>
            </a:r>
            <a:r>
              <a:rPr lang="en-US" sz="1200" i="1" kern="1200">
                <a:solidFill>
                  <a:schemeClr val="tx1"/>
                </a:solidFill>
                <a:effectLst/>
                <a:latin typeface="Segoe"/>
                <a:ea typeface="+mn-ea"/>
                <a:cs typeface="+mn-cs"/>
              </a:rPr>
              <a:t>process of change</a:t>
            </a:r>
            <a:r>
              <a:rPr lang="en-US" sz="1200">
                <a:latin typeface="Segoe"/>
              </a:rPr>
              <a:t>—</a:t>
            </a:r>
            <a:r>
              <a:rPr lang="en-US" sz="1200" kern="1200">
                <a:solidFill>
                  <a:schemeClr val="tx1"/>
                </a:solidFill>
                <a:effectLst/>
                <a:latin typeface="Segoe"/>
                <a:ea typeface="+mn-ea"/>
                <a:cs typeface="+mn-cs"/>
              </a:rPr>
              <a:t>changing the foundation of how your business works.</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Many of you already </a:t>
            </a:r>
            <a:r>
              <a:rPr lang="en-US" sz="1200" i="1" kern="1200">
                <a:solidFill>
                  <a:schemeClr val="tx1"/>
                </a:solidFill>
                <a:effectLst/>
                <a:latin typeface="Segoe"/>
                <a:ea typeface="+mn-ea"/>
                <a:cs typeface="+mn-cs"/>
              </a:rPr>
              <a:t>know if they don’t digitally transform and evolve, their businesses won’t survive</a:t>
            </a:r>
            <a:r>
              <a:rPr lang="en-US" sz="1200" kern="1200">
                <a:solidFill>
                  <a:schemeClr val="tx1"/>
                </a:solidFill>
                <a:effectLst/>
                <a:latin typeface="Segoe"/>
                <a:ea typeface="+mn-ea"/>
                <a:cs typeface="+mn-cs"/>
              </a:rPr>
              <a:t>.</a:t>
            </a:r>
          </a:p>
          <a:p>
            <a:endParaRPr lang="en-US" sz="1200" b="0" kern="1200">
              <a:solidFill>
                <a:srgbClr val="FF0000"/>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And now, they’ve committed to making this transformation happen.</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But companies need guidance during this challenging process—technical guidance that’s tailored to their industry and considers their business requirements and objectives. </a:t>
            </a:r>
          </a:p>
          <a:p>
            <a:pPr marL="171450" indent="-171450">
              <a:buFont typeface="Arial" panose="020B0604020202020204" pitchFamily="34" charset="0"/>
              <a:buChar char="•"/>
            </a:pPr>
            <a:endParaRPr lang="en-US" sz="1200" kern="1200">
              <a:solidFill>
                <a:schemeClr val="tx1"/>
              </a:solidFill>
              <a:effectLst/>
              <a:latin typeface="Segoe"/>
              <a:ea typeface="+mn-ea"/>
              <a:cs typeface="+mn-cs"/>
            </a:endParaRPr>
          </a:p>
          <a:p>
            <a:r>
              <a:rPr lang="en-US" sz="1200" b="1" kern="1200">
                <a:solidFill>
                  <a:schemeClr val="tx1"/>
                </a:solidFill>
                <a:effectLst/>
                <a:latin typeface="Segoe"/>
                <a:ea typeface="+mn-ea"/>
                <a:cs typeface="+mn-cs"/>
              </a:rPr>
              <a:t>&lt;Transition&gt;: </a:t>
            </a:r>
            <a:r>
              <a:rPr lang="en-US" sz="1200" b="0" kern="1200">
                <a:solidFill>
                  <a:schemeClr val="tx1"/>
                </a:solidFill>
                <a:effectLst/>
                <a:latin typeface="Segoe"/>
                <a:ea typeface="+mn-ea"/>
                <a:cs typeface="+mn-cs"/>
              </a:rPr>
              <a:t>Change is necessary in today’s competitive business climate. So, how do you implement changes to your business to be more efficient?</a:t>
            </a:r>
          </a:p>
          <a:p>
            <a:endParaRPr lang="en-US">
              <a:latin typeface="Segoe"/>
            </a:endParaRPr>
          </a:p>
          <a:p>
            <a:endParaRPr lang="en-US">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2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Key point</a:t>
            </a:r>
            <a:r>
              <a:rPr lang="en-US" sz="1200" b="0" kern="1200">
                <a:solidFill>
                  <a:schemeClr val="tx1"/>
                </a:solidFill>
                <a:effectLst/>
                <a:latin typeface="Segoe"/>
                <a:ea typeface="+mn-ea"/>
                <a:cs typeface="+mn-cs"/>
              </a:rPr>
              <a:t>&gt;: change is hard—because it affects people, not just process.</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The decision to commit to change is only the first step.</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Whether evolving to meet increased market demand, or face tough foreign competition, change is inevitable.</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Many business leaders already realize that change is much more than just swapping out technologies.</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It’s an incremental process—evolving in how you’re doing business that affects culture company-wide—all your employees. </a:t>
            </a:r>
            <a:r>
              <a:rPr lang="en-US" sz="1200" b="0" kern="1200">
                <a:solidFill>
                  <a:schemeClr val="tx1"/>
                </a:solidFill>
                <a:effectLst/>
                <a:latin typeface="Segoe"/>
                <a:ea typeface="+mn-ea"/>
                <a:cs typeface="+mn-cs"/>
              </a:rPr>
              <a:t>And it starts with you, the business leader.</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You know that the journey to the cloud is hard, but necessary to continue to grow in an evolving marketplace. </a:t>
            </a:r>
          </a:p>
          <a:p>
            <a:pPr marL="171450" indent="-171450">
              <a:buFont typeface="Wingdings" panose="05000000000000000000" pitchFamily="2" charset="2"/>
              <a:buChar char="§"/>
            </a:pPr>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Transition</a:t>
            </a:r>
            <a:r>
              <a:rPr lang="en-US" sz="1200" b="0" kern="1200">
                <a:solidFill>
                  <a:schemeClr val="tx1"/>
                </a:solidFill>
                <a:effectLst/>
                <a:latin typeface="Segoe"/>
                <a:ea typeface="+mn-ea"/>
                <a:cs typeface="+mn-cs"/>
              </a:rPr>
              <a:t>&gt;: For </a:t>
            </a:r>
            <a:r>
              <a:rPr lang="en-US" b="0">
                <a:latin typeface="Segoe"/>
              </a:rPr>
              <a:t>businesses, it’s</a:t>
            </a:r>
            <a:r>
              <a:rPr lang="en-US" sz="1200" b="0" kern="1200">
                <a:solidFill>
                  <a:schemeClr val="tx1"/>
                </a:solidFill>
                <a:effectLst/>
                <a:latin typeface="Segoe"/>
                <a:ea typeface="+mn-ea"/>
                <a:cs typeface="+mn-cs"/>
              </a:rPr>
              <a:t> step-by-step path</a:t>
            </a:r>
            <a:r>
              <a:rPr lang="en-US" b="0">
                <a:latin typeface="Segoe"/>
              </a:rPr>
              <a:t> to modernization—and growth. </a:t>
            </a:r>
            <a:endParaRPr lang="en-US" sz="1200" b="0" kern="1200">
              <a:solidFill>
                <a:schemeClr val="tx1"/>
              </a:solidFill>
              <a:effectLst/>
              <a:latin typeface="Segoe"/>
              <a:ea typeface="+mn-ea"/>
              <a:cs typeface="+mn-cs"/>
            </a:endParaRPr>
          </a:p>
          <a:p>
            <a:endParaRPr lang="en-US">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a:ea typeface="+mn-ea"/>
                <a:cs typeface="+mn-cs"/>
              </a:rPr>
              <a:t>&lt;Key point&gt;: Change is more than adopting technology. It’s adapting how you do business.</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We share</a:t>
            </a:r>
            <a:r>
              <a:rPr lang="en-US">
                <a:effectLst/>
                <a:latin typeface="Segoe"/>
              </a:rPr>
              <a:t> best practices from our employees, partners, and customers who have already undertaken the cloud journey.</a:t>
            </a:r>
            <a:endParaRPr lang="en-US" sz="1200" kern="1200">
              <a:solidFill>
                <a:schemeClr val="tx1"/>
              </a:solidFill>
              <a:effectLst/>
              <a:latin typeface="Segoe"/>
              <a:ea typeface="+mn-ea"/>
              <a:cs typeface="+mn-cs"/>
            </a:endParaRP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Cloud Adoption Framework brings together </a:t>
            </a:r>
            <a:r>
              <a:rPr lang="en-US" sz="1200" b="1" kern="1200">
                <a:solidFill>
                  <a:schemeClr val="tx1"/>
                </a:solidFill>
                <a:effectLst/>
                <a:latin typeface="Segoe"/>
                <a:ea typeface="+mn-ea"/>
                <a:cs typeface="+mn-cs"/>
              </a:rPr>
              <a:t>people, process, and technology</a:t>
            </a:r>
            <a:r>
              <a:rPr lang="en-US" sz="1200" kern="120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a:solidFill>
                  <a:schemeClr val="tx1"/>
                </a:solidFill>
                <a:effectLst/>
                <a:latin typeface="Segoe"/>
                <a:ea typeface="+mn-ea"/>
                <a:cs typeface="+mn-cs"/>
              </a:rPr>
              <a:t>We can help guide you through.</a:t>
            </a:r>
          </a:p>
          <a:p>
            <a:r>
              <a:rPr lang="en-US">
                <a:latin typeface="Segoe"/>
              </a:rPr>
              <a:t> </a:t>
            </a:r>
            <a:endParaRPr lang="en-US" sz="1200" kern="1200">
              <a:solidFill>
                <a:schemeClr val="tx1"/>
              </a:solidFill>
              <a:effectLst/>
              <a:latin typeface="Segoe"/>
            </a:endParaRPr>
          </a:p>
          <a:p>
            <a:r>
              <a:rPr lang="en-US" sz="1200" b="1" kern="1200">
                <a:solidFill>
                  <a:schemeClr val="tx1"/>
                </a:solidFill>
                <a:effectLst/>
                <a:latin typeface="Segoe"/>
                <a:ea typeface="+mn-ea"/>
                <a:cs typeface="+mn-cs"/>
              </a:rPr>
              <a:t>&lt;Transition&gt;:</a:t>
            </a:r>
            <a:r>
              <a:rPr lang="en-US" b="1">
                <a:latin typeface="Segoe"/>
              </a:rPr>
              <a:t> </a:t>
            </a:r>
            <a:r>
              <a:rPr lang="en-US" sz="1200" b="1" kern="1200">
                <a:solidFill>
                  <a:schemeClr val="tx1"/>
                </a:solidFill>
                <a:effectLst/>
                <a:latin typeface="Segoe"/>
                <a:ea typeface="+mn-ea"/>
                <a:cs typeface="+mn-cs"/>
              </a:rPr>
              <a:t> How does the Cloud Adoption Framework work </a:t>
            </a:r>
            <a:r>
              <a:rPr lang="en-US" b="1">
                <a:latin typeface="Segoe"/>
              </a:rPr>
              <a:t>for your business?</a:t>
            </a:r>
            <a:endParaRPr lang="en-US" b="1" i="1">
              <a:highlight>
                <a:srgbClr val="FFFF00"/>
              </a:highlight>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There is no single, typical cloud adoption motivation in cloud adoption—typically there are more than one.</a:t>
            </a:r>
          </a:p>
          <a:p>
            <a:endParaRPr lang="en-US" sz="1200" b="0" kern="1200" dirty="0">
              <a:solidFill>
                <a:schemeClr val="tx1"/>
              </a:solidFill>
              <a:effectLst/>
              <a:latin typeface="Segoe"/>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Cloud adoption is an iterative process. There can be many motivations for why your organization is planning digital transformation.</a:t>
            </a:r>
          </a:p>
          <a:p>
            <a:pPr marL="171450" indent="-171450">
              <a:buFont typeface="Arial" panose="020B0604020202020204" pitchFamily="34" charset="0"/>
              <a:buChar char="•"/>
            </a:pPr>
            <a:r>
              <a:rPr lang="en-US" sz="1200" b="1" kern="1200" dirty="0">
                <a:solidFill>
                  <a:schemeClr val="tx1"/>
                </a:solidFill>
                <a:effectLst/>
                <a:latin typeface="Segoe"/>
                <a:ea typeface="+mn-ea"/>
                <a:cs typeface="+mn-cs"/>
              </a:rPr>
              <a:t>It’s important to engage cross-functional business groups across the enterprise to explore cloud adoption motivations.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[Go through list of Critical Business Events.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[Read through Migration Motivations and Innovation Motivations]</a:t>
            </a:r>
          </a:p>
          <a:p>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What are some common scenarios leading to cloud adoption—what do they look like?</a:t>
            </a: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Accelerate migration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pPr algn="l" rtl="0" fontAlgn="base"/>
            <a:r>
              <a:rPr lang="en-US" sz="1200" b="1" i="0" u="none" strike="noStrike" dirty="0">
                <a:solidFill>
                  <a:srgbClr val="444444"/>
                </a:solidFill>
                <a:effectLst/>
                <a:latin typeface="Segoe"/>
              </a:rPr>
              <a:t>Step 1: Align stakeholders</a:t>
            </a:r>
          </a:p>
          <a:p>
            <a:pPr algn="l" rtl="0" fontAlgn="base"/>
            <a:r>
              <a:rPr lang="en-US" sz="1200" b="0" i="0" u="none" strike="noStrike" dirty="0">
                <a:solidFill>
                  <a:srgbClr val="444444"/>
                </a:solidFill>
                <a:effectLst/>
                <a:latin typeface="Segoe"/>
              </a:rPr>
              <a:t>Gain agreement on migration motivations.</a:t>
            </a:r>
          </a:p>
          <a:p>
            <a:pPr algn="l" rtl="0" fontAlgn="base"/>
            <a:r>
              <a:rPr lang="en-US" sz="1200" b="0" i="0" u="none" strike="noStrike" dirty="0">
                <a:solidFill>
                  <a:srgbClr val="444444"/>
                </a:solidFill>
                <a:effectLst/>
                <a:latin typeface="Segoe"/>
              </a:rPr>
              <a:t>Capture desired business outcomes and measure them with metrics. </a:t>
            </a:r>
          </a:p>
          <a:p>
            <a:pPr algn="l" rtl="0" fontAlgn="base"/>
            <a:endParaRPr lang="en-US" sz="1200" b="0" i="0" u="none" strike="noStrike"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2: Align partner support</a:t>
            </a:r>
          </a:p>
          <a:p>
            <a:pPr algn="l" rtl="0" fontAlgn="base"/>
            <a:r>
              <a:rPr lang="en-US" sz="1200" b="0" i="0" dirty="0">
                <a:solidFill>
                  <a:srgbClr val="444444"/>
                </a:solidFill>
                <a:effectLst/>
                <a:latin typeface="Segoe"/>
              </a:rPr>
              <a:t>Microsoft Partners, services, and programs are available to support your migration journey.</a:t>
            </a: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Make a business case</a:t>
            </a:r>
          </a:p>
          <a:p>
            <a:pPr algn="l" rtl="0" fontAlgn="base"/>
            <a:r>
              <a:rPr lang="en-US" sz="1200" b="0" i="0" kern="1200" dirty="0">
                <a:solidFill>
                  <a:schemeClr val="tx1"/>
                </a:solidFill>
                <a:effectLst/>
                <a:latin typeface="Segoe"/>
                <a:ea typeface="+mn-ea"/>
                <a:cs typeface="+mn-cs"/>
              </a:rPr>
              <a:t>Evaluate the initial high-level return from a potential cloud migration.</a:t>
            </a:r>
          </a:p>
          <a:p>
            <a:pPr algn="l" rtl="0" fontAlgn="base"/>
            <a:r>
              <a:rPr lang="en-US" sz="1200" b="0" i="0" kern="1200" dirty="0">
                <a:solidFill>
                  <a:schemeClr val="tx1"/>
                </a:solidFill>
                <a:effectLst/>
                <a:latin typeface="Segoe"/>
                <a:ea typeface="+mn-ea"/>
                <a:cs typeface="+mn-cs"/>
              </a:rPr>
              <a:t>Ensure that all stakeholders align on a data driven decision whether overall adoption of the cloud is a wise business decision.</a:t>
            </a:r>
          </a:p>
          <a:p>
            <a:pPr algn="l" rtl="0" fontAlgn="base"/>
            <a:endParaRPr lang="en-US" sz="1200" b="0" i="0" kern="1200" dirty="0">
              <a:solidFill>
                <a:schemeClr val="tx1"/>
              </a:solidFill>
              <a:effectLst/>
              <a:latin typeface="Segoe"/>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5: Create a migration plan</a:t>
            </a:r>
          </a:p>
          <a:p>
            <a:pPr algn="l" rtl="0" fontAlgn="base"/>
            <a:r>
              <a:rPr lang="en-US" sz="1200" b="0" i="0" dirty="0">
                <a:solidFill>
                  <a:srgbClr val="444444"/>
                </a:solidFill>
                <a:effectLst/>
                <a:latin typeface="Segoe"/>
              </a:rPr>
              <a:t>Cloud adoption plan template: Deploy the basic template.</a:t>
            </a:r>
          </a:p>
          <a:p>
            <a:pPr algn="l" rtl="0" fontAlgn="base"/>
            <a:r>
              <a:rPr lang="en-US" sz="1200" b="0" i="0" dirty="0">
                <a:solidFill>
                  <a:srgbClr val="444444"/>
                </a:solidFill>
                <a:effectLst/>
                <a:latin typeface="Segoe"/>
              </a:rPr>
              <a:t>Workload alignment: Define workloads in the backlog.</a:t>
            </a:r>
          </a:p>
          <a:p>
            <a:pPr algn="l" rtl="0" fontAlgn="base"/>
            <a:r>
              <a:rPr lang="en-US" sz="1200" b="0" i="0" dirty="0">
                <a:solidFill>
                  <a:srgbClr val="444444"/>
                </a:solidFill>
                <a:effectLst/>
                <a:latin typeface="Segoe"/>
              </a:rPr>
              <a:t>Effort alignment: Align assets and workloads in the backlog to clearly define effort for prioritized workloads.</a:t>
            </a:r>
          </a:p>
          <a:p>
            <a:pPr algn="l" rtl="0" fontAlgn="base"/>
            <a:r>
              <a:rPr lang="en-US" sz="1200" b="0" i="0" dirty="0">
                <a:solidFill>
                  <a:srgbClr val="444444"/>
                </a:solidFill>
                <a:effectLst/>
                <a:latin typeface="Segoe"/>
              </a:rPr>
              <a:t>People and time alignment: Establish iteration, velocity (people's time), and releases for migrated workloads.</a:t>
            </a:r>
          </a:p>
          <a:p>
            <a:pPr algn="l" rtl="0" fontAlgn="base"/>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6: Build a skills readiness plan</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Quickly evaluate required and existing skills of the team, to better understand what skill requirements should be addressed.</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Deploy an aligned landing zone</a:t>
            </a:r>
          </a:p>
          <a:p>
            <a:r>
              <a:rPr lang="en-US" sz="1200" b="0" i="0" dirty="0">
                <a:solidFill>
                  <a:srgbClr val="444444"/>
                </a:solidFill>
                <a:effectLst/>
                <a:latin typeface="Segoe"/>
              </a:rPr>
              <a:t>Choose a landing zone: Find the right approach to deploying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8: Migrate your first 10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(Iterative process—repeated every migration).</a:t>
            </a:r>
          </a:p>
          <a:p>
            <a:r>
              <a:rPr lang="en-US" sz="1200" b="0" i="0" dirty="0">
                <a:solidFill>
                  <a:srgbClr val="444444"/>
                </a:solidFill>
                <a:effectLst/>
                <a:latin typeface="Segoe"/>
              </a:rPr>
              <a:t>Assess workloads: Assess each batch of workloads to evaluate cost, architecture, and deployment tooling.</a:t>
            </a:r>
          </a:p>
          <a:p>
            <a:r>
              <a:rPr lang="en-US" sz="1200" b="0" i="0" dirty="0">
                <a:solidFill>
                  <a:srgbClr val="444444"/>
                </a:solidFill>
                <a:effectLst/>
                <a:latin typeface="Segoe"/>
              </a:rPr>
              <a:t>Deploy workloads: Replicate functionality in the cloud using IaaS, PaaS, cloud-native, or other modernization solutions.</a:t>
            </a:r>
          </a:p>
          <a:p>
            <a:r>
              <a:rPr lang="en-US" sz="1200" b="0" i="0" dirty="0">
                <a:solidFill>
                  <a:srgbClr val="444444"/>
                </a:solidFill>
                <a:effectLst/>
                <a:latin typeface="Segoe"/>
              </a:rPr>
              <a:t>Release workloads: Test, optimize, document, and review. Release by handing off for governance, management, and security.</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9: Hand off production workloads to cloud governance</a:t>
            </a:r>
          </a:p>
          <a:p>
            <a:r>
              <a:rPr lang="en-US" sz="1200" b="0" i="0" dirty="0">
                <a:solidFill>
                  <a:srgbClr val="444444"/>
                </a:solidFill>
                <a:effectLst/>
                <a:latin typeface="Segoe"/>
              </a:rPr>
              <a:t>Governance approach: Outline a process for thinking about corporate policy and processes. Then build the disciplines required to deliver on governance across your cloud enterprise adoption efforts.</a:t>
            </a:r>
          </a:p>
          <a:p>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10: Hand off production workloads to cloud operations</a:t>
            </a:r>
          </a:p>
          <a:p>
            <a:r>
              <a:rPr lang="en-US" sz="1200" b="0" i="0" dirty="0">
                <a:solidFill>
                  <a:srgbClr val="444444"/>
                </a:solidFill>
                <a:effectLst/>
                <a:latin typeface="Segoe"/>
              </a:rPr>
              <a:t>Establish a management baseline</a:t>
            </a:r>
          </a:p>
          <a:p>
            <a:r>
              <a:rPr lang="en-US" sz="1200" b="0" i="0" dirty="0">
                <a:solidFill>
                  <a:srgbClr val="444444"/>
                </a:solidFill>
                <a:effectLst/>
                <a:latin typeface="Segoe"/>
              </a:rPr>
              <a:t>Define business commitments</a:t>
            </a:r>
          </a:p>
          <a:p>
            <a:r>
              <a:rPr lang="en-US" sz="1200" b="0" i="0" dirty="0">
                <a:solidFill>
                  <a:srgbClr val="444444"/>
                </a:solidFill>
                <a:effectLst/>
                <a:latin typeface="Segoe"/>
              </a:rPr>
              <a:t>Expand the management baseline</a:t>
            </a:r>
          </a:p>
          <a:p>
            <a:r>
              <a:rPr lang="en-US" sz="1200" b="0" i="0" dirty="0">
                <a:solidFill>
                  <a:srgbClr val="444444"/>
                </a:solidFill>
                <a:effectLst/>
                <a:latin typeface="Segoe"/>
              </a:rPr>
              <a:t>Get specific with advanced operations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Build new products and services?</a:t>
            </a:r>
            <a:endParaRPr lang="en-US" sz="1200" b="0" i="0" dirty="0">
              <a:solidFill>
                <a:srgbClr val="444444"/>
              </a:solidFill>
              <a:effectLst/>
              <a:latin typeface="Segoe"/>
            </a:endParaRP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34.jpe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Picture 3" descr="Cloud illustration.">
            <a:extLst>
              <a:ext uri="{FF2B5EF4-FFF2-40B4-BE49-F238E27FC236}">
                <a16:creationId xmlns:a16="http://schemas.microsoft.com/office/drawing/2014/main" id="{51DC9882-E64E-47E7-94C2-6976A21F88BE}"/>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57733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3B0DF791-A46C-4D0B-B592-E04601A68BF4}"/>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254129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E7229B32-F2EE-43C5-836B-C5A8C38F516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573292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0A55E5C6-6A19-401A-A870-E48DBFF497B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1843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1D7E7E8A-93A9-4E12-9F97-DDC217F3434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122198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1B9F7B7-E286-4ED9-BC1F-83F576B38BA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17905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38364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008129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8338016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348776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528849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507097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93692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279279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524430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8349976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853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2181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94827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4545507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469481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3141859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235885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20760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85994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33622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5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51854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10602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98424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43796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5714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3427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3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194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2955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937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89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37486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8057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7093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87945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36216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72997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91098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95679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16631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17872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6892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561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856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978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764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519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7626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65180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5656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602159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3/8/2021</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‹Nr.›</a:t>
            </a:fld>
            <a:endParaRPr lang="en-US"/>
          </a:p>
        </p:txBody>
      </p:sp>
    </p:spTree>
    <p:extLst>
      <p:ext uri="{BB962C8B-B14F-4D97-AF65-F5344CB8AC3E}">
        <p14:creationId xmlns:p14="http://schemas.microsoft.com/office/powerpoint/2010/main" val="193081581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1859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57897446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3/8/2021</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‹Nr.›</a:t>
            </a:fld>
            <a:endParaRPr lang="en-US"/>
          </a:p>
        </p:txBody>
      </p:sp>
    </p:spTree>
    <p:extLst>
      <p:ext uri="{BB962C8B-B14F-4D97-AF65-F5344CB8AC3E}">
        <p14:creationId xmlns:p14="http://schemas.microsoft.com/office/powerpoint/2010/main" val="7051750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9623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‹Nr.›</a:t>
            </a:fld>
            <a:endParaRPr lang="en-US"/>
          </a:p>
        </p:txBody>
      </p:sp>
    </p:spTree>
    <p:extLst>
      <p:ext uri="{BB962C8B-B14F-4D97-AF65-F5344CB8AC3E}">
        <p14:creationId xmlns:p14="http://schemas.microsoft.com/office/powerpoint/2010/main" val="274480998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‹Nr.›</a:t>
            </a:fld>
            <a:endParaRPr lang="en-US"/>
          </a:p>
        </p:txBody>
      </p:sp>
    </p:spTree>
    <p:extLst>
      <p:ext uri="{BB962C8B-B14F-4D97-AF65-F5344CB8AC3E}">
        <p14:creationId xmlns:p14="http://schemas.microsoft.com/office/powerpoint/2010/main" val="2091314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de-DE"/>
              <a:t>Mastertitelformat bearbeiten</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‹Nr.›</a:t>
            </a:fld>
            <a:endParaRPr lang="en-US"/>
          </a:p>
        </p:txBody>
      </p:sp>
    </p:spTree>
    <p:extLst>
      <p:ext uri="{BB962C8B-B14F-4D97-AF65-F5344CB8AC3E}">
        <p14:creationId xmlns:p14="http://schemas.microsoft.com/office/powerpoint/2010/main" val="290672770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‹Nr.›</a:t>
            </a:fld>
            <a:endParaRPr lang="en-US"/>
          </a:p>
        </p:txBody>
      </p:sp>
    </p:spTree>
    <p:extLst>
      <p:ext uri="{BB962C8B-B14F-4D97-AF65-F5344CB8AC3E}">
        <p14:creationId xmlns:p14="http://schemas.microsoft.com/office/powerpoint/2010/main" val="383250745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‹Nr.›</a:t>
            </a:fld>
            <a:endParaRPr lang="en-US"/>
          </a:p>
        </p:txBody>
      </p:sp>
    </p:spTree>
    <p:extLst>
      <p:ext uri="{BB962C8B-B14F-4D97-AF65-F5344CB8AC3E}">
        <p14:creationId xmlns:p14="http://schemas.microsoft.com/office/powerpoint/2010/main" val="187838148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‹Nr.›</a:t>
            </a:fld>
            <a:endParaRPr lang="en-US"/>
          </a:p>
        </p:txBody>
      </p:sp>
    </p:spTree>
    <p:extLst>
      <p:ext uri="{BB962C8B-B14F-4D97-AF65-F5344CB8AC3E}">
        <p14:creationId xmlns:p14="http://schemas.microsoft.com/office/powerpoint/2010/main" val="143093667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‹Nr.›</a:t>
            </a:fld>
            <a:endParaRPr lang="en-US"/>
          </a:p>
        </p:txBody>
      </p:sp>
    </p:spTree>
    <p:extLst>
      <p:ext uri="{BB962C8B-B14F-4D97-AF65-F5344CB8AC3E}">
        <p14:creationId xmlns:p14="http://schemas.microsoft.com/office/powerpoint/2010/main" val="197232154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‹Nr.›</a:t>
            </a:fld>
            <a:endParaRPr lang="en-US"/>
          </a:p>
        </p:txBody>
      </p:sp>
    </p:spTree>
    <p:extLst>
      <p:ext uri="{BB962C8B-B14F-4D97-AF65-F5344CB8AC3E}">
        <p14:creationId xmlns:p14="http://schemas.microsoft.com/office/powerpoint/2010/main" val="200149234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‹Nr.›</a:t>
            </a:fld>
            <a:endParaRPr lang="en-US"/>
          </a:p>
        </p:txBody>
      </p:sp>
    </p:spTree>
    <p:extLst>
      <p:ext uri="{BB962C8B-B14F-4D97-AF65-F5344CB8AC3E}">
        <p14:creationId xmlns:p14="http://schemas.microsoft.com/office/powerpoint/2010/main" val="24196342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‹Nr.›</a:t>
            </a:fld>
            <a:endParaRPr lang="en-US"/>
          </a:p>
        </p:txBody>
      </p:sp>
    </p:spTree>
    <p:extLst>
      <p:ext uri="{BB962C8B-B14F-4D97-AF65-F5344CB8AC3E}">
        <p14:creationId xmlns:p14="http://schemas.microsoft.com/office/powerpoint/2010/main" val="258747413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‹Nr.›</a:t>
            </a:fld>
            <a:endParaRPr lang="en-US"/>
          </a:p>
        </p:txBody>
      </p:sp>
    </p:spTree>
    <p:extLst>
      <p:ext uri="{BB962C8B-B14F-4D97-AF65-F5344CB8AC3E}">
        <p14:creationId xmlns:p14="http://schemas.microsoft.com/office/powerpoint/2010/main" val="259919335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959419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de-DE"/>
              <a:t>Mastertitelformat bearbeiten</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58745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31013080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8034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10897668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‹Nr.›</a:t>
            </a:fld>
            <a:endParaRPr lang="en-US"/>
          </a:p>
        </p:txBody>
      </p:sp>
    </p:spTree>
    <p:extLst>
      <p:ext uri="{BB962C8B-B14F-4D97-AF65-F5344CB8AC3E}">
        <p14:creationId xmlns:p14="http://schemas.microsoft.com/office/powerpoint/2010/main" val="127696697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‹Nr.›</a:t>
            </a:fld>
            <a:endParaRPr lang="en-US"/>
          </a:p>
        </p:txBody>
      </p:sp>
    </p:spTree>
    <p:extLst>
      <p:ext uri="{BB962C8B-B14F-4D97-AF65-F5344CB8AC3E}">
        <p14:creationId xmlns:p14="http://schemas.microsoft.com/office/powerpoint/2010/main" val="331510595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75DEDB-651E-47DF-A30F-73B6EC5EFC9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‹Nr.›</a:t>
            </a:fld>
            <a:endParaRPr lang="en-US"/>
          </a:p>
        </p:txBody>
      </p:sp>
    </p:spTree>
    <p:extLst>
      <p:ext uri="{BB962C8B-B14F-4D97-AF65-F5344CB8AC3E}">
        <p14:creationId xmlns:p14="http://schemas.microsoft.com/office/powerpoint/2010/main" val="30123202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75DEDB-651E-47DF-A30F-73B6EC5EFC9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‹Nr.›</a:t>
            </a:fld>
            <a:endParaRPr lang="en-US"/>
          </a:p>
        </p:txBody>
      </p:sp>
    </p:spTree>
    <p:extLst>
      <p:ext uri="{BB962C8B-B14F-4D97-AF65-F5344CB8AC3E}">
        <p14:creationId xmlns:p14="http://schemas.microsoft.com/office/powerpoint/2010/main" val="118935459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75DEDB-651E-47DF-A30F-73B6EC5EFC94}" type="datetimeFigureOut">
              <a:rPr lang="en-US" smtClean="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8DC69-21CC-4C18-B817-8282BA839AF9}" type="slidenum">
              <a:rPr lang="en-US" smtClean="0"/>
              <a:t>‹Nr.›</a:t>
            </a:fld>
            <a:endParaRPr lang="en-US"/>
          </a:p>
        </p:txBody>
      </p:sp>
    </p:spTree>
    <p:extLst>
      <p:ext uri="{BB962C8B-B14F-4D97-AF65-F5344CB8AC3E}">
        <p14:creationId xmlns:p14="http://schemas.microsoft.com/office/powerpoint/2010/main" val="194873964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75DEDB-651E-47DF-A30F-73B6EC5EFC94}" type="datetimeFigureOut">
              <a:rPr lang="en-US" smtClean="0"/>
              <a:t>3/8/2021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8DC69-21CC-4C18-B817-8282BA839AF9}" type="slidenum">
              <a:rPr lang="en-US" smtClean="0"/>
              <a:t>‹Nr.›</a:t>
            </a:fld>
            <a:endParaRPr lang="en-US"/>
          </a:p>
        </p:txBody>
      </p:sp>
    </p:spTree>
    <p:extLst>
      <p:ext uri="{BB962C8B-B14F-4D97-AF65-F5344CB8AC3E}">
        <p14:creationId xmlns:p14="http://schemas.microsoft.com/office/powerpoint/2010/main" val="22823098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5DEDB-651E-47DF-A30F-73B6EC5EFC94}" type="datetimeFigureOut">
              <a:rPr lang="en-US" smtClean="0"/>
              <a:t>3/8/2021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8DC69-21CC-4C18-B817-8282BA839AF9}" type="slidenum">
              <a:rPr lang="en-US" smtClean="0"/>
              <a:t>‹Nr.›</a:t>
            </a:fld>
            <a:endParaRPr lang="en-US"/>
          </a:p>
        </p:txBody>
      </p:sp>
    </p:spTree>
    <p:extLst>
      <p:ext uri="{BB962C8B-B14F-4D97-AF65-F5344CB8AC3E}">
        <p14:creationId xmlns:p14="http://schemas.microsoft.com/office/powerpoint/2010/main" val="173613200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‹Nr.›</a:t>
            </a:fld>
            <a:endParaRPr lang="en-US"/>
          </a:p>
        </p:txBody>
      </p:sp>
    </p:spTree>
    <p:extLst>
      <p:ext uri="{BB962C8B-B14F-4D97-AF65-F5344CB8AC3E}">
        <p14:creationId xmlns:p14="http://schemas.microsoft.com/office/powerpoint/2010/main" val="317920849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‹Nr.›</a:t>
            </a:fld>
            <a:endParaRPr lang="en-US"/>
          </a:p>
        </p:txBody>
      </p:sp>
    </p:spTree>
    <p:extLst>
      <p:ext uri="{BB962C8B-B14F-4D97-AF65-F5344CB8AC3E}">
        <p14:creationId xmlns:p14="http://schemas.microsoft.com/office/powerpoint/2010/main" val="344262893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‹Nr.›</a:t>
            </a:fld>
            <a:endParaRPr lang="en-US"/>
          </a:p>
        </p:txBody>
      </p:sp>
    </p:spTree>
    <p:extLst>
      <p:ext uri="{BB962C8B-B14F-4D97-AF65-F5344CB8AC3E}">
        <p14:creationId xmlns:p14="http://schemas.microsoft.com/office/powerpoint/2010/main" val="416520165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‹Nr.›</a:t>
            </a:fld>
            <a:endParaRPr lang="en-US"/>
          </a:p>
        </p:txBody>
      </p:sp>
    </p:spTree>
    <p:extLst>
      <p:ext uri="{BB962C8B-B14F-4D97-AF65-F5344CB8AC3E}">
        <p14:creationId xmlns:p14="http://schemas.microsoft.com/office/powerpoint/2010/main" val="200110767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5968520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27544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2914056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160737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gray - EMF" descr="Microsoft logo, gray text version">
            <a:extLst>
              <a:ext uri="{FF2B5EF4-FFF2-40B4-BE49-F238E27FC236}">
                <a16:creationId xmlns:a16="http://schemas.microsoft.com/office/drawing/2014/main" id="{A201BC19-38E2-48E7-8520-3AD3934CDE6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6668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06EBBF54-797D-47CA-9155-60D2261665F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F48CF08-DC89-4AF9-AFEA-386FBBC53FD4}"/>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19230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646397"/>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114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46100"/>
      </p:ext>
    </p:extLst>
  </p:cSld>
  <p:clrMapOvr>
    <a:masterClrMapping/>
  </p:clrMapOvr>
  <p:transition>
    <p:fade/>
  </p:transition>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72751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58893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94126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827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orient="horz" pos="905">
          <p15:clr>
            <a:srgbClr val="5ACBF0"/>
          </p15:clr>
        </p15:guide>
        <p15:guide id="32" orient="horz" pos="1271">
          <p15:clr>
            <a:srgbClr val="5ACBF0"/>
          </p15:clr>
        </p15:guide>
        <p15:guide id="3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6228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50253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45081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97511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55536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p:nvPicPr>
        <p:blipFill>
          <a:blip r:embed="rId2"/>
          <a:stretch>
            <a:fillRect/>
          </a:stretch>
        </p:blipFill>
        <p:spPr>
          <a:xfrm>
            <a:off x="8338557" y="4984965"/>
            <a:ext cx="3261138" cy="1284073"/>
          </a:xfrm>
          <a:prstGeom prst="rect">
            <a:avLst/>
          </a:prstGeom>
        </p:spPr>
      </p:pic>
      <p:pic>
        <p:nvPicPr>
          <p:cNvPr id="5" name="Picture 4">
            <a:extLst>
              <a:ext uri="{FF2B5EF4-FFF2-40B4-BE49-F238E27FC236}">
                <a16:creationId xmlns:a16="http://schemas.microsoft.com/office/drawing/2014/main" id="{4731AB60-1FE6-4473-9E69-E3F417C9624B}"/>
              </a:ext>
            </a:extLst>
          </p:cNvPr>
          <p:cNvPicPr>
            <a:picLocks noChangeAspect="1"/>
          </p:cNvPicPr>
          <p:nvPr userDrawn="1"/>
        </p:nvPicPr>
        <p:blipFill>
          <a:blip r:embed="rId3"/>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271541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09360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4042072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505">
          <p15:clr>
            <a:srgbClr val="5ACBF0"/>
          </p15:clr>
        </p15:guide>
        <p15:guide id="5" orient="horz" pos="2160">
          <p15:clr>
            <a:srgbClr val="FBAE40"/>
          </p15:clr>
        </p15:guide>
        <p15:guide id="6" pos="6127">
          <p15:clr>
            <a:srgbClr val="5ACBF0"/>
          </p15:clr>
        </p15:guide>
        <p15:guide id="7" orient="horz" pos="191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901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orient="horz" pos="2505">
          <p15:clr>
            <a:srgbClr val="5ACBF0"/>
          </p15:clr>
        </p15:guide>
        <p15:guide id="5" pos="6135">
          <p15:clr>
            <a:srgbClr val="5ACBF0"/>
          </p15:clr>
        </p15:guide>
        <p15:guide id="6"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2413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4222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757419"/>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B08D93EA-7DCD-4448-9EB3-A8C6105ECDA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54935AD0-202D-4FAC-BA37-52BC9D1BA469}"/>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35857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de-DE"/>
              <a:t>Mastertitelformat bearbeiten</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9865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71654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‹Nr.›</a:t>
            </a:fld>
            <a:endParaRPr lang="en-US"/>
          </a:p>
        </p:txBody>
      </p:sp>
    </p:spTree>
    <p:extLst>
      <p:ext uri="{BB962C8B-B14F-4D97-AF65-F5344CB8AC3E}">
        <p14:creationId xmlns:p14="http://schemas.microsoft.com/office/powerpoint/2010/main" val="394944053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069606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8" y="1922588"/>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4" indent="0">
              <a:buNone/>
              <a:defRPr/>
            </a:lvl2pPr>
            <a:lvl3pPr marL="448187" indent="0">
              <a:buNone/>
              <a:defRPr/>
            </a:lvl3pPr>
            <a:lvl4pPr marL="672282" indent="0">
              <a:buNone/>
              <a:defRPr/>
            </a:lvl4pPr>
            <a:lvl5pPr marL="89637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7"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02883695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674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4"/>
            <a:ext cx="6669659" cy="430901"/>
          </a:xfrm>
        </p:spPr>
        <p:txBody>
          <a:bodyPr anchor="ctr" anchorCtr="0"/>
          <a:lstStyle>
            <a:lvl1pPr marL="0" indent="0">
              <a:spcAft>
                <a:spcPts val="1200"/>
              </a:spcAft>
              <a:buNone/>
              <a:defRPr sz="2800">
                <a:latin typeface="+mn-lt"/>
              </a:defRPr>
            </a:lvl1pPr>
            <a:lvl2pPr marL="22855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488872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87589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439554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7442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72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889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722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18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4317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09118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9904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12993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615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14880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de-DE"/>
              <a:t>Mastertitelformat bearbeiten</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81264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0631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761581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230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324839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3041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383693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9522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890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9014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49213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749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113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396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758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832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1528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719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87CB-8066-4945-A37F-7D2B25C527D7}"/>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8F7AC7A7-8D31-4616-947B-8E20D1BACD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9C25624F-5776-4C36-80CB-C232FDF7F406}"/>
              </a:ext>
            </a:extLst>
          </p:cNvPr>
          <p:cNvSpPr>
            <a:spLocks noGrp="1"/>
          </p:cNvSpPr>
          <p:nvPr>
            <p:ph type="dt" sz="half" idx="10"/>
          </p:nvPr>
        </p:nvSpPr>
        <p:spPr/>
        <p:txBody>
          <a:bodyPr/>
          <a:lstStyle/>
          <a:p>
            <a:fld id="{925ABD49-AC51-4F12-B7FB-86F6FF1C795E}" type="datetimeFigureOut">
              <a:rPr lang="hu-HU" smtClean="0"/>
              <a:t>2021. 03. 08.</a:t>
            </a:fld>
            <a:endParaRPr lang="hu-HU"/>
          </a:p>
        </p:txBody>
      </p:sp>
      <p:sp>
        <p:nvSpPr>
          <p:cNvPr id="5" name="Footer Placeholder 4">
            <a:extLst>
              <a:ext uri="{FF2B5EF4-FFF2-40B4-BE49-F238E27FC236}">
                <a16:creationId xmlns:a16="http://schemas.microsoft.com/office/drawing/2014/main" id="{75F6B5FA-048B-4B45-B5D1-694299C0EB56}"/>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75637E6E-F55C-4147-A70F-FF22D8A44019}"/>
              </a:ext>
            </a:extLst>
          </p:cNvPr>
          <p:cNvSpPr>
            <a:spLocks noGrp="1"/>
          </p:cNvSpPr>
          <p:nvPr>
            <p:ph type="sldNum" sz="quarter" idx="12"/>
          </p:nvPr>
        </p:nvSpPr>
        <p:spPr/>
        <p:txBody>
          <a:bodyPr/>
          <a:lstStyle/>
          <a:p>
            <a:fld id="{3048CEAC-5DB2-4F06-871B-445D9A87F3A2}" type="slidenum">
              <a:rPr lang="hu-HU" smtClean="0"/>
              <a:t>‹Nr.›</a:t>
            </a:fld>
            <a:endParaRPr lang="hu-HU"/>
          </a:p>
        </p:txBody>
      </p:sp>
    </p:spTree>
    <p:extLst>
      <p:ext uri="{BB962C8B-B14F-4D97-AF65-F5344CB8AC3E}">
        <p14:creationId xmlns:p14="http://schemas.microsoft.com/office/powerpoint/2010/main" val="16408882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167C-96EC-4D0D-9846-68D04E74AF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EFC7851-0137-4FD3-A785-1B00CFEB3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3645DBD-5C9F-4C53-9E84-91F262E7B4DE}"/>
              </a:ext>
            </a:extLst>
          </p:cNvPr>
          <p:cNvSpPr>
            <a:spLocks noGrp="1"/>
          </p:cNvSpPr>
          <p:nvPr>
            <p:ph type="dt" sz="half" idx="10"/>
          </p:nvPr>
        </p:nvSpPr>
        <p:spPr/>
        <p:txBody>
          <a:bodyPr/>
          <a:lstStyle/>
          <a:p>
            <a:fld id="{5E61E140-30FD-4864-8BCF-928C44D0A730}" type="datetimeFigureOut">
              <a:rPr lang="en-CA" smtClean="0"/>
              <a:t>2021-03-08</a:t>
            </a:fld>
            <a:endParaRPr lang="en-CA"/>
          </a:p>
        </p:txBody>
      </p:sp>
      <p:sp>
        <p:nvSpPr>
          <p:cNvPr id="5" name="Footer Placeholder 4">
            <a:extLst>
              <a:ext uri="{FF2B5EF4-FFF2-40B4-BE49-F238E27FC236}">
                <a16:creationId xmlns:a16="http://schemas.microsoft.com/office/drawing/2014/main" id="{4DD54039-0E1E-487E-AF58-D4B3078D0E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35FE6A3-38F1-4AD9-9E43-645525C8904A}"/>
              </a:ext>
            </a:extLst>
          </p:cNvPr>
          <p:cNvSpPr>
            <a:spLocks noGrp="1"/>
          </p:cNvSpPr>
          <p:nvPr>
            <p:ph type="sldNum" sz="quarter" idx="12"/>
          </p:nvPr>
        </p:nvSpPr>
        <p:spPr/>
        <p:txBody>
          <a:bodyPr/>
          <a:lstStyle/>
          <a:p>
            <a:fld id="{7AF90234-E131-4345-B22A-C548DD241D9B}" type="slidenum">
              <a:rPr lang="en-CA" smtClean="0"/>
              <a:t>‹Nr.›</a:t>
            </a:fld>
            <a:endParaRPr lang="en-CA"/>
          </a:p>
        </p:txBody>
      </p:sp>
    </p:spTree>
    <p:extLst>
      <p:ext uri="{BB962C8B-B14F-4D97-AF65-F5344CB8AC3E}">
        <p14:creationId xmlns:p14="http://schemas.microsoft.com/office/powerpoint/2010/main" val="1070063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Rectangle 11">
            <a:extLst>
              <a:ext uri="{FF2B5EF4-FFF2-40B4-BE49-F238E27FC236}">
                <a16:creationId xmlns:a16="http://schemas.microsoft.com/office/drawing/2014/main" id="{52270E26-89BA-4369-9EF4-1B9EBAA3D00B}"/>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98CA183-FABB-40C4-8CF8-9157EAB20031}"/>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193636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85891DEC-9410-4C32-ADC9-5CFA7BF099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37643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de-DE"/>
              <a:t>Mastertitelformat bearbeiten</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de-DE"/>
              <a:t>Mastertitelformat bearbeiten</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8C7CD461-A644-41A3-A528-82BAB614CEAC}"/>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084795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9724D9A4-9CF9-4F21-8DFA-126413C2B54E}"/>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9DE9A912-DD90-41BF-B3DE-D46BD7953A66}"/>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98210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7C5165D5-D13C-444D-9185-FE494C31088F}"/>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84717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E718BB77-8272-442D-A636-66D7D772AC10}"/>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427829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479CE6A5-A84D-4114-B84B-18812895D4C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11575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Cloud illustration.">
            <a:extLst>
              <a:ext uri="{FF2B5EF4-FFF2-40B4-BE49-F238E27FC236}">
                <a16:creationId xmlns:a16="http://schemas.microsoft.com/office/drawing/2014/main" id="{007B3C0D-5288-402B-BF41-6518D26132E0}"/>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81240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BDBB8F7E-953D-4530-8A14-22E803AC86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5405DB72-9DF4-4892-B5B1-9C7D17D3A719}"/>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43784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2090EA2-F3E0-4F88-A353-77C039988C26}"/>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3262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435B6827-1D6B-4540-8938-817E9E5B95B1}"/>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F84CC24C-3978-4943-9FF4-10024DF9A6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551485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descr="Cloud illustration">
            <a:extLst>
              <a:ext uri="{FF2B5EF4-FFF2-40B4-BE49-F238E27FC236}">
                <a16:creationId xmlns:a16="http://schemas.microsoft.com/office/drawing/2014/main" id="{7C5165D5-D13C-444D-9185-FE494C31088F}"/>
              </a:ext>
            </a:extLst>
          </p:cNvPr>
          <p:cNvPicPr>
            <a:picLocks noChangeAspect="1"/>
          </p:cNvPicPr>
          <p:nvPr userDrawn="1"/>
        </p:nvPicPr>
        <p:blipFill>
          <a:blip r:embed="rId2"/>
          <a:srcRect/>
          <a:stretch/>
        </p:blipFill>
        <p:spPr>
          <a:xfrm>
            <a:off x="9354993" y="3898483"/>
            <a:ext cx="2243427" cy="2370555"/>
          </a:xfrm>
          <a:prstGeom prst="rect">
            <a:avLst/>
          </a:prstGeom>
        </p:spPr>
      </p:pic>
      <p:pic>
        <p:nvPicPr>
          <p:cNvPr id="3" name="MS logo white - EMF" descr="Microsoft logo white text version">
            <a:extLst>
              <a:ext uri="{FF2B5EF4-FFF2-40B4-BE49-F238E27FC236}">
                <a16:creationId xmlns:a16="http://schemas.microsoft.com/office/drawing/2014/main" id="{D506D76C-09EA-4DED-B255-A7B4C70CBF1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052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04C51048-5617-4FFD-858B-0C290BA5F333}"/>
              </a:ext>
            </a:extLst>
          </p:cNvPr>
          <p:cNvPicPr>
            <a:picLocks noChangeAspect="1"/>
          </p:cNvPicPr>
          <p:nvPr userDrawn="1"/>
        </p:nvPicPr>
        <p:blipFill>
          <a:blip r:embed="rId2"/>
          <a:stretch>
            <a:fillRect/>
          </a:stretch>
        </p:blipFill>
        <p:spPr>
          <a:xfrm>
            <a:off x="9344025" y="3898483"/>
            <a:ext cx="2265363" cy="2370555"/>
          </a:xfrm>
          <a:prstGeom prst="rect">
            <a:avLst/>
          </a:prstGeom>
        </p:spPr>
      </p:pic>
      <p:pic>
        <p:nvPicPr>
          <p:cNvPr id="3" name="MS logo gray - EMF" descr="Microsoft logo, gray text version">
            <a:extLst>
              <a:ext uri="{FF2B5EF4-FFF2-40B4-BE49-F238E27FC236}">
                <a16:creationId xmlns:a16="http://schemas.microsoft.com/office/drawing/2014/main" id="{1E0DEC2A-FF41-4A2D-B670-B3368BA3DB82}"/>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30297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4DF2EC19-355F-499C-BAFC-DCE68D5F8B4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29982C8-D06C-4D39-8010-066632AD7D20}"/>
              </a:ext>
            </a:extLst>
          </p:cNvPr>
          <p:cNvPicPr>
            <a:picLocks noChangeAspect="1"/>
          </p:cNvPicPr>
          <p:nvPr userDrawn="1"/>
        </p:nvPicPr>
        <p:blipFill>
          <a:blip r:embed="rId3"/>
          <a:srcRect/>
          <a:stretch/>
        </p:blipFill>
        <p:spPr>
          <a:xfrm>
            <a:off x="9354993" y="3898483"/>
            <a:ext cx="2243427" cy="2370555"/>
          </a:xfrm>
          <a:prstGeom prst="rect">
            <a:avLst/>
          </a:prstGeom>
        </p:spPr>
      </p:pic>
    </p:spTree>
    <p:extLst>
      <p:ext uri="{BB962C8B-B14F-4D97-AF65-F5344CB8AC3E}">
        <p14:creationId xmlns:p14="http://schemas.microsoft.com/office/powerpoint/2010/main" val="1477912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55" Type="http://schemas.openxmlformats.org/officeDocument/2006/relationships/theme" Target="../theme/theme2.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3" Type="http://schemas.openxmlformats.org/officeDocument/2006/relationships/slideLayout" Target="../slideLayouts/slideLayout108.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56" Type="http://schemas.openxmlformats.org/officeDocument/2006/relationships/image" Target="../media/image1.emf"/><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slideLayout" Target="../slideLayouts/slideLayout109.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theme" Target="../theme/theme3.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image" Target="../media/image2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34" Type="http://schemas.openxmlformats.org/officeDocument/2006/relationships/theme" Target="../theme/theme4.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8" Type="http://schemas.openxmlformats.org/officeDocument/2006/relationships/slideLayout" Target="../slideLayouts/slideLayout1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theme" Target="../theme/theme5.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theme" Target="../theme/theme6.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34" Type="http://schemas.openxmlformats.org/officeDocument/2006/relationships/image" Target="../media/image1.emf"/><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image" Target="../media/image41.emf"/><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theme" Target="../theme/theme7.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8" Type="http://schemas.openxmlformats.org/officeDocument/2006/relationships/slideLayout" Target="../slideLayouts/slideLayout20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34" Type="http://schemas.openxmlformats.org/officeDocument/2006/relationships/theme" Target="../theme/theme8.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33" Type="http://schemas.openxmlformats.org/officeDocument/2006/relationships/slideLayout" Target="../slideLayouts/slideLayout259.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slideLayout" Target="../slideLayouts/slideLayout255.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32" Type="http://schemas.openxmlformats.org/officeDocument/2006/relationships/slideLayout" Target="../slideLayouts/slideLayout258.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31" Type="http://schemas.openxmlformats.org/officeDocument/2006/relationships/slideLayout" Target="../slideLayouts/slideLayout257.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 Id="rId30" Type="http://schemas.openxmlformats.org/officeDocument/2006/relationships/slideLayout" Target="../slideLayouts/slideLayout256.xml"/><Relationship Id="rId35" Type="http://schemas.openxmlformats.org/officeDocument/2006/relationships/image" Target="../media/image1.emf"/><Relationship Id="rId8" Type="http://schemas.openxmlformats.org/officeDocument/2006/relationships/slideLayout" Target="../slideLayouts/slideLayout2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72" r:id="rId1"/>
    <p:sldLayoutId id="2147485285" r:id="rId2"/>
    <p:sldLayoutId id="2147485273" r:id="rId3"/>
    <p:sldLayoutId id="2147485274" r:id="rId4"/>
    <p:sldLayoutId id="2147485275" r:id="rId5"/>
    <p:sldLayoutId id="2147485286" r:id="rId6"/>
    <p:sldLayoutId id="2147484710" r:id="rId7"/>
    <p:sldLayoutId id="2147484240" r:id="rId8"/>
    <p:sldLayoutId id="2147484910" r:id="rId9"/>
    <p:sldLayoutId id="2147484911" r:id="rId10"/>
    <p:sldLayoutId id="2147485050" r:id="rId11"/>
    <p:sldLayoutId id="2147485165" r:id="rId12"/>
    <p:sldLayoutId id="2147484941" r:id="rId13"/>
    <p:sldLayoutId id="2147484942" r:id="rId14"/>
    <p:sldLayoutId id="2147485162" r:id="rId15"/>
    <p:sldLayoutId id="2147484639" r:id="rId16"/>
    <p:sldLayoutId id="2147484943" r:id="rId17"/>
    <p:sldLayoutId id="2147484603" r:id="rId18"/>
    <p:sldLayoutId id="2147484833" r:id="rId19"/>
    <p:sldLayoutId id="2147484934" r:id="rId20"/>
    <p:sldLayoutId id="2147484834" r:id="rId21"/>
    <p:sldLayoutId id="2147484935" r:id="rId22"/>
    <p:sldLayoutId id="2147484835" r:id="rId23"/>
    <p:sldLayoutId id="2147484922" r:id="rId24"/>
    <p:sldLayoutId id="2147484923" r:id="rId25"/>
    <p:sldLayoutId id="2147484924" r:id="rId26"/>
    <p:sldLayoutId id="2147484839" r:id="rId27"/>
    <p:sldLayoutId id="2147484840" r:id="rId28"/>
    <p:sldLayoutId id="2147484841" r:id="rId29"/>
    <p:sldLayoutId id="2147484842" r:id="rId30"/>
    <p:sldLayoutId id="2147484843" r:id="rId31"/>
    <p:sldLayoutId id="2147484938" r:id="rId32"/>
    <p:sldLayoutId id="2147484939" r:id="rId33"/>
    <p:sldLayoutId id="2147484940" r:id="rId34"/>
    <p:sldLayoutId id="2147485161" r:id="rId35"/>
    <p:sldLayoutId id="2147485152" r:id="rId36"/>
    <p:sldLayoutId id="2147485153" r:id="rId37"/>
    <p:sldLayoutId id="2147485154" r:id="rId38"/>
    <p:sldLayoutId id="2147484944" r:id="rId39"/>
    <p:sldLayoutId id="2147484945" r:id="rId40"/>
    <p:sldLayoutId id="2147485137" r:id="rId41"/>
    <p:sldLayoutId id="2147485138" r:id="rId42"/>
    <p:sldLayoutId id="2147485139" r:id="rId43"/>
    <p:sldLayoutId id="2147485140" r:id="rId44"/>
    <p:sldLayoutId id="2147485141" r:id="rId45"/>
    <p:sldLayoutId id="2147485142" r:id="rId46"/>
    <p:sldLayoutId id="2147485283" r:id="rId47"/>
    <p:sldLayoutId id="2147484640" r:id="rId48"/>
    <p:sldLayoutId id="2147485284" r:id="rId49"/>
    <p:sldLayoutId id="2147484583" r:id="rId50"/>
    <p:sldLayoutId id="2147484671" r:id="rId51"/>
    <p:sldLayoutId id="2147484673" r:id="rId52"/>
    <p:sldLayoutId id="2147484299" r:id="rId53"/>
    <p:sldLayoutId id="2147484263" r:id="rId54"/>
    <p:sldLayoutId id="2147485411"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6" r:id="rId1"/>
    <p:sldLayoutId id="2147485287" r:id="rId2"/>
    <p:sldLayoutId id="2147485277" r:id="rId3"/>
    <p:sldLayoutId id="2147485278" r:id="rId4"/>
    <p:sldLayoutId id="2147485279" r:id="rId5"/>
    <p:sldLayoutId id="2147485288"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82" r:id="rId47"/>
    <p:sldLayoutId id="2147485265" r:id="rId48"/>
    <p:sldLayoutId id="2147485281" r:id="rId49"/>
    <p:sldLayoutId id="2147485267" r:id="rId50"/>
    <p:sldLayoutId id="2147485268" r:id="rId51"/>
    <p:sldLayoutId id="2147485269" r:id="rId52"/>
    <p:sldLayoutId id="2147485270" r:id="rId53"/>
    <p:sldLayoutId id="2147485271"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63263821"/>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 id="2147485301" r:id="rId12"/>
    <p:sldLayoutId id="2147485302" r:id="rId13"/>
    <p:sldLayoutId id="2147485303" r:id="rId14"/>
    <p:sldLayoutId id="2147485304" r:id="rId15"/>
    <p:sldLayoutId id="2147485305" r:id="rId16"/>
    <p:sldLayoutId id="2147485306" r:id="rId17"/>
    <p:sldLayoutId id="2147485307" r:id="rId18"/>
    <p:sldLayoutId id="2147485308" r:id="rId19"/>
    <p:sldLayoutId id="2147485309" r:id="rId20"/>
    <p:sldLayoutId id="2147485310" r:id="rId21"/>
    <p:sldLayoutId id="2147485311" r:id="rId22"/>
    <p:sldLayoutId id="2147485312" r:id="rId23"/>
    <p:sldLayoutId id="2147485313" r:id="rId24"/>
    <p:sldLayoutId id="2147485314"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38785"/>
      </p:ext>
    </p:extLst>
  </p:cSld>
  <p:clrMap bg1="dk1" tx1="lt1" bg2="dk2" tx2="lt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327" r:id="rId12"/>
    <p:sldLayoutId id="2147485328" r:id="rId13"/>
    <p:sldLayoutId id="2147485329" r:id="rId14"/>
    <p:sldLayoutId id="2147485330" r:id="rId15"/>
    <p:sldLayoutId id="2147485331" r:id="rId16"/>
    <p:sldLayoutId id="2147485332" r:id="rId17"/>
    <p:sldLayoutId id="2147485333" r:id="rId18"/>
    <p:sldLayoutId id="2147485334" r:id="rId19"/>
    <p:sldLayoutId id="2147485335" r:id="rId20"/>
    <p:sldLayoutId id="2147485336" r:id="rId21"/>
    <p:sldLayoutId id="2147485337" r:id="rId22"/>
    <p:sldLayoutId id="2147485338" r:id="rId23"/>
    <p:sldLayoutId id="2147485339" r:id="rId24"/>
    <p:sldLayoutId id="2147485340" r:id="rId25"/>
    <p:sldLayoutId id="2147485341" r:id="rId26"/>
    <p:sldLayoutId id="2147485342" r:id="rId27"/>
    <p:sldLayoutId id="2147485343" r:id="rId28"/>
    <p:sldLayoutId id="2147485344" r:id="rId29"/>
    <p:sldLayoutId id="2147485345" r:id="rId30"/>
    <p:sldLayoutId id="2147485346" r:id="rId31"/>
    <p:sldLayoutId id="2147485347" r:id="rId32"/>
    <p:sldLayoutId id="214748534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‹Nr.›</a:t>
            </a:fld>
            <a:endParaRPr lang="en-US"/>
          </a:p>
        </p:txBody>
      </p:sp>
    </p:spTree>
    <p:extLst>
      <p:ext uri="{BB962C8B-B14F-4D97-AF65-F5344CB8AC3E}">
        <p14:creationId xmlns:p14="http://schemas.microsoft.com/office/powerpoint/2010/main" val="3362459787"/>
      </p:ext>
    </p:extLst>
  </p:cSld>
  <p:clrMap bg1="lt1" tx1="dk1" bg2="lt2" tx2="dk2" accent1="accent1" accent2="accent2" accent3="accent3" accent4="accent4" accent5="accent5" accent6="accent6" hlink="hlink" folHlink="folHlink"/>
  <p:sldLayoutIdLst>
    <p:sldLayoutId id="2147485350" r:id="rId1"/>
    <p:sldLayoutId id="2147485351" r:id="rId2"/>
    <p:sldLayoutId id="2147485352" r:id="rId3"/>
    <p:sldLayoutId id="2147485353" r:id="rId4"/>
    <p:sldLayoutId id="2147485354" r:id="rId5"/>
    <p:sldLayoutId id="2147485355" r:id="rId6"/>
    <p:sldLayoutId id="2147485356" r:id="rId7"/>
    <p:sldLayoutId id="2147485357" r:id="rId8"/>
    <p:sldLayoutId id="2147485358" r:id="rId9"/>
    <p:sldLayoutId id="2147485359" r:id="rId10"/>
    <p:sldLayoutId id="2147485360" r:id="rId11"/>
    <p:sldLayoutId id="2147485361" r:id="rId12"/>
    <p:sldLayoutId id="2147485362" r:id="rId13"/>
    <p:sldLayoutId id="2147485363" r:id="rId14"/>
    <p:sldLayoutId id="2147485364" r:id="rId15"/>
    <p:sldLayoutId id="2147485365"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‹Nr.›</a:t>
            </a:fld>
            <a:endParaRPr lang="en-US"/>
          </a:p>
        </p:txBody>
      </p:sp>
    </p:spTree>
    <p:extLst>
      <p:ext uri="{BB962C8B-B14F-4D97-AF65-F5344CB8AC3E}">
        <p14:creationId xmlns:p14="http://schemas.microsoft.com/office/powerpoint/2010/main" val="2416473503"/>
      </p:ext>
    </p:extLst>
  </p:cSld>
  <p:clrMap bg1="dk1" tx1="lt1" bg2="dk2" tx2="lt2" accent1="accent1" accent2="accent2" accent3="accent3" accent4="accent4" accent5="accent5" accent6="accent6" hlink="hlink" folHlink="folHlink"/>
  <p:sldLayoutIdLst>
    <p:sldLayoutId id="2147485367" r:id="rId1"/>
    <p:sldLayoutId id="2147485368" r:id="rId2"/>
    <p:sldLayoutId id="2147485369" r:id="rId3"/>
    <p:sldLayoutId id="2147485370" r:id="rId4"/>
    <p:sldLayoutId id="2147485371" r:id="rId5"/>
    <p:sldLayoutId id="2147485372" r:id="rId6"/>
    <p:sldLayoutId id="2147485373" r:id="rId7"/>
    <p:sldLayoutId id="2147485374" r:id="rId8"/>
    <p:sldLayoutId id="2147485375" r:id="rId9"/>
    <p:sldLayoutId id="2147485376" r:id="rId10"/>
    <p:sldLayoutId id="2147485377" r:id="rId11"/>
    <p:sldLayoutId id="2147485378"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itle Placeholder 1">
            <a:extLst>
              <a:ext uri="{FF2B5EF4-FFF2-40B4-BE49-F238E27FC236}">
                <a16:creationId xmlns:a16="http://schemas.microsoft.com/office/drawing/2014/main" id="{0ED34B71-BF0F-41AB-8E0A-73A34E5045C6}"/>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50" name="Text Placeholder 3">
            <a:extLst>
              <a:ext uri="{FF2B5EF4-FFF2-40B4-BE49-F238E27FC236}">
                <a16:creationId xmlns:a16="http://schemas.microsoft.com/office/drawing/2014/main" id="{90DA1DBF-DBBF-4D8B-AAD0-CEF8ED235D64}"/>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1" name="GRID" hidden="1">
            <a:extLst>
              <a:ext uri="{FF2B5EF4-FFF2-40B4-BE49-F238E27FC236}">
                <a16:creationId xmlns:a16="http://schemas.microsoft.com/office/drawing/2014/main" id="{7643910B-4DEB-4977-8102-46FE8888AE40}"/>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6CBE42FC-1AF0-41A8-9597-07F1140FC6E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7B9249-34C3-41AA-A842-56BE3E86CFE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95AB82-CDF5-46AD-BE9E-E34B0C43C3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4F734BB-8AAF-46CB-817D-71BC974AD9C0}"/>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D2EB58-393F-453B-8F01-A319E5A7068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66985D5-77FC-407A-9CCE-C817AE2AC0B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E7F91F-A2B1-4D2E-A1C9-425C0BFAD43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82D502-EDB2-4445-91AB-05C61F6A034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3D7EB2-6D98-41B9-A56D-390D9D1506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E59B78-3E2F-4F91-941C-D5E637FF186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561390-BC39-442F-861F-E11EABAFE63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A3E3F0-8A39-45AB-95F3-78121357246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4F08937-1CAB-4B08-B237-ED17308FA19F}"/>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A52224C-3E28-40B8-870A-CBF64986BD3F}"/>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E2E787E-49E1-4730-A376-4AB3B2848FE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40CE9FB-75B7-4964-B924-3C2FC9A9B270}"/>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674027-F618-41C8-ABAA-5FBD9100383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3EC056A-D0E0-45C2-B7E2-A6251E0E25C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4B546-6EA3-4EAB-9A03-D8E0471E83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2D37F0-E66F-4440-97D1-7E04E5B51D0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16FA3F3-56EF-4FE9-98D5-0A892F8E13D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0F8808-E7BB-4F31-BB54-A51BF108FFF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6D2E6E-80D6-4BE2-A697-C6DF64F091E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8DEC02-702D-4684-B7E4-0313EA10843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918EB94-FE32-4277-95EB-CB5A60932A8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EF28FCA-4E24-47B8-B0CD-2BC1271D36E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2B41769-A69F-4F0F-9D66-0B979077F8C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0B3825-5C3C-47E7-B4D8-F129504BF37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86489A4-648B-4BAB-BF60-86BE626E20AF}"/>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3DFE680-3C02-41B8-B5EB-082944EC009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0DBE6C-5105-4BBC-ADB2-72EB0B38E4E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1875C5-7611-4AE4-A6E3-34C41A90976D}"/>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679CD76-05B2-4736-9511-EE243F30E09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EFCDD2-17E4-4BFD-B56B-4A5BB2DA065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29A300AB-B1DE-454A-BA40-844947341DC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89E9A7D4-9351-4DCA-BF4F-B2EA291EED87}"/>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F235E4F-40F1-4B48-B762-B6F34BCB8F60}"/>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26570509"/>
      </p:ext>
    </p:extLst>
  </p:cSld>
  <p:clrMap bg1="lt1" tx1="dk1" bg2="lt2" tx2="dk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3" r:id="rId14"/>
    <p:sldLayoutId id="2147485394" r:id="rId15"/>
    <p:sldLayoutId id="2147485395" r:id="rId16"/>
    <p:sldLayoutId id="2147485396" r:id="rId17"/>
    <p:sldLayoutId id="2147485397" r:id="rId18"/>
    <p:sldLayoutId id="2147485398" r:id="rId19"/>
    <p:sldLayoutId id="2147485399" r:id="rId20"/>
    <p:sldLayoutId id="2147485400" r:id="rId21"/>
    <p:sldLayoutId id="2147485401" r:id="rId22"/>
    <p:sldLayoutId id="2147485402" r:id="rId23"/>
    <p:sldLayoutId id="2147485403" r:id="rId24"/>
    <p:sldLayoutId id="2147485404" r:id="rId25"/>
    <p:sldLayoutId id="2147485405" r:id="rId26"/>
    <p:sldLayoutId id="2147485406" r:id="rId27"/>
    <p:sldLayoutId id="2147485407" r:id="rId28"/>
    <p:sldLayoutId id="2147485408" r:id="rId29"/>
    <p:sldLayoutId id="2147485409" r:id="rId30"/>
    <p:sldLayoutId id="214748541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30046320"/>
      </p:ext>
    </p:extLst>
  </p:cSld>
  <p:clrMap bg1="lt1" tx1="dk1" bg2="lt2" tx2="dk2" accent1="accent1" accent2="accent2" accent3="accent3" accent4="accent4" accent5="accent5" accent6="accent6" hlink="hlink" folHlink="folHlink"/>
  <p:sldLayoutIdLst>
    <p:sldLayoutId id="2147485413" r:id="rId1"/>
    <p:sldLayoutId id="2147485414" r:id="rId2"/>
    <p:sldLayoutId id="2147485415" r:id="rId3"/>
    <p:sldLayoutId id="2147485416" r:id="rId4"/>
    <p:sldLayoutId id="2147485417" r:id="rId5"/>
    <p:sldLayoutId id="2147485418" r:id="rId6"/>
    <p:sldLayoutId id="2147485419" r:id="rId7"/>
    <p:sldLayoutId id="2147485420" r:id="rId8"/>
    <p:sldLayoutId id="2147485421" r:id="rId9"/>
    <p:sldLayoutId id="2147485422" r:id="rId10"/>
    <p:sldLayoutId id="2147485423" r:id="rId11"/>
    <p:sldLayoutId id="2147485424" r:id="rId12"/>
    <p:sldLayoutId id="2147485425" r:id="rId13"/>
    <p:sldLayoutId id="2147485426" r:id="rId14"/>
    <p:sldLayoutId id="2147485427" r:id="rId15"/>
    <p:sldLayoutId id="2147485428" r:id="rId16"/>
    <p:sldLayoutId id="2147485429" r:id="rId17"/>
    <p:sldLayoutId id="2147485430" r:id="rId18"/>
    <p:sldLayoutId id="2147485431" r:id="rId19"/>
    <p:sldLayoutId id="2147485432" r:id="rId20"/>
    <p:sldLayoutId id="2147485433" r:id="rId21"/>
    <p:sldLayoutId id="2147485434" r:id="rId22"/>
    <p:sldLayoutId id="2147485435" r:id="rId23"/>
    <p:sldLayoutId id="2147485436" r:id="rId24"/>
    <p:sldLayoutId id="2147485437" r:id="rId25"/>
    <p:sldLayoutId id="2147485438" r:id="rId26"/>
    <p:sldLayoutId id="2147485439" r:id="rId27"/>
    <p:sldLayoutId id="2147485440" r:id="rId28"/>
    <p:sldLayoutId id="2147485441" r:id="rId29"/>
    <p:sldLayoutId id="2147485442" r:id="rId30"/>
    <p:sldLayoutId id="2147485443" r:id="rId31"/>
    <p:sldLayoutId id="2147485444" r:id="rId32"/>
    <p:sldLayoutId id="214748544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7.xml"/><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5.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opt/getstarted-migrate" TargetMode="External"/><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opt/getstarted-buildnew" TargetMode="External"/><Relationship Id="rId2" Type="http://schemas.openxmlformats.org/officeDocument/2006/relationships/notesSlide" Target="../notesSlides/notesSlide10.xml"/><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adopt/getstarted-environment" TargetMode="External"/><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adopt/getstarted" TargetMode="External"/><Relationship Id="rId2" Type="http://schemas.openxmlformats.org/officeDocument/2006/relationships/notesSlide" Target="../notesSlides/notesSlide12.xml"/><Relationship Id="rId1" Type="http://schemas.openxmlformats.org/officeDocument/2006/relationships/slideLayout" Target="../slideLayouts/slideLayout140.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79.xml"/></Relationships>
</file>

<file path=ppt/slides/_rels/slide18.xml.rels><?xml version="1.0" encoding="UTF-8" standalone="yes"?>
<Relationships xmlns="http://schemas.openxmlformats.org/package/2006/relationships"><Relationship Id="rId8" Type="http://schemas.openxmlformats.org/officeDocument/2006/relationships/hyperlink" Target="https://aka.ms/aqc" TargetMode="External"/><Relationship Id="rId13" Type="http://schemas.openxmlformats.org/officeDocument/2006/relationships/hyperlink" Target="https://aka.ms/adopt/aqc-innovationguide" TargetMode="External"/><Relationship Id="rId18" Type="http://schemas.openxmlformats.org/officeDocument/2006/relationships/hyperlink" Target="https://archcenter.blob.core.windows.net/cdn/fusion/governance/Identity%20Baseline%20Discipline%20Template.docx" TargetMode="External"/><Relationship Id="rId3" Type="http://schemas.openxmlformats.org/officeDocument/2006/relationships/hyperlink" Target="https://aka.ms/adopt/journeytracker" TargetMode="External"/><Relationship Id="rId21" Type="http://schemas.openxmlformats.org/officeDocument/2006/relationships/hyperlink" Target="https://aka.ms/adopt/architecturereview" TargetMode="External"/><Relationship Id="rId7" Type="http://schemas.openxmlformats.org/officeDocument/2006/relationships/hyperlink" Target="https://aka.ms/adopt/aqc-setupguide" TargetMode="External"/><Relationship Id="rId12" Type="http://schemas.openxmlformats.org/officeDocument/2006/relationships/hyperlink" Target="https://aka.ms/adopt/aqc-migrationguide" TargetMode="External"/><Relationship Id="rId17" Type="http://schemas.openxmlformats.org/officeDocument/2006/relationships/hyperlink" Target="https://archcenter.blob.core.windows.net/cdn/fusion/governance/Deployment%20Acceleration%20Discipline%20Template.docx" TargetMode="External"/><Relationship Id="rId25" Type="http://schemas.openxmlformats.org/officeDocument/2006/relationships/hyperlink" Target="https://aka.ms/adopt/tools-templates" TargetMode="External"/><Relationship Id="rId2" Type="http://schemas.openxmlformats.org/officeDocument/2006/relationships/notesSlide" Target="../notesSlides/notesSlide13.xml"/><Relationship Id="rId16" Type="http://schemas.openxmlformats.org/officeDocument/2006/relationships/hyperlink" Target="https://archcenter.blob.core.windows.net/cdn/fusion/governance/Cost%20Management%20Discipline%20Template.docx" TargetMode="External"/><Relationship Id="rId20" Type="http://schemas.openxmlformats.org/officeDocument/2006/relationships/hyperlink" Target="https://archcenter.blob.core.windows.net/cdn/fusion/governance/Security%20Baseline%20Discipline%20Template.docx" TargetMode="External"/><Relationship Id="rId1" Type="http://schemas.openxmlformats.org/officeDocument/2006/relationships/slideLayout" Target="../slideLayouts/slideLayout173.xml"/><Relationship Id="rId6" Type="http://schemas.openxmlformats.org/officeDocument/2006/relationships/hyperlink" Target="https://archcenter.blob.core.windows.net/cdn/fusion/readiness/Microsoft-Cloud-Adoption-Framework-Strategy-and-Plan-Template.docx" TargetMode="External"/><Relationship Id="rId11" Type="http://schemas.openxmlformats.org/officeDocument/2006/relationships/hyperlink" Target="https://aka.ms/smarttool" TargetMode="External"/><Relationship Id="rId24" Type="http://schemas.openxmlformats.org/officeDocument/2006/relationships/hyperlink" Target="https://raw.githubusercontent.com/microsoft/CloudAdoptionFramework/master/manage/opsmanagementworkbook.xlsx" TargetMode="External"/><Relationship Id="rId5" Type="http://schemas.openxmlformats.org/officeDocument/2006/relationships/hyperlink" Target="https://azuredevopsdemogenerator.azurewebsites.net/?name=CloudAdoptionPlan" TargetMode="External"/><Relationship Id="rId15" Type="http://schemas.openxmlformats.org/officeDocument/2006/relationships/hyperlink" Target="https://archcenter.blob.core.windows.net/cdn/fusion/governance/Governance%20Discipline%20Template.docx" TargetMode="External"/><Relationship Id="rId23" Type="http://schemas.openxmlformats.org/officeDocument/2006/relationships/hyperlink" Target="https://github.com/microsoft/CloudAdoptionFramework/tree/master/manage/Automation-Best-Practices" TargetMode="External"/><Relationship Id="rId10" Type="http://schemas.openxmlformats.org/officeDocument/2006/relationships/hyperlink" Target="https://docs.microsoft.com/azure/cloud-adoption-framework/ready/landing-zone/first-landing-zone" TargetMode="External"/><Relationship Id="rId19" Type="http://schemas.openxmlformats.org/officeDocument/2006/relationships/hyperlink" Target="https://archcenter.blob.core.windows.net/cdn/fusion/governance/Resource%20Consistency%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rchcenter.blob.core.windows.net/cdn/fusion/readiness/CAF%20Readiness%20Naming%20and%20Tagging%20tracking%20template.xlsx" TargetMode="External"/><Relationship Id="rId14" Type="http://schemas.openxmlformats.org/officeDocument/2006/relationships/hyperlink" Target="../Under%20Development-%20Drafts/aka.ms/adopt/gov/assess" TargetMode="External"/><Relationship Id="rId22" Type="http://schemas.openxmlformats.org/officeDocument/2006/relationships/hyperlink" Target="https://docs.microsoft.com/en-us/Azure/architectur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28.xml"/><Relationship Id="rId4" Type="http://schemas.openxmlformats.org/officeDocument/2006/relationships/image" Target="../media/image56.svg"/></Relationships>
</file>

<file path=ppt/slides/_rels/slide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5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adopt/plan/digitalestate/rationalize" TargetMode="External"/><Relationship Id="rId2" Type="http://schemas.openxmlformats.org/officeDocument/2006/relationships/hyperlink" Target="https://docs.microsoft.com/en-us/azure/cloud-adoption-framework/digital-estate/rationalize" TargetMode="External"/><Relationship Id="rId1" Type="http://schemas.openxmlformats.org/officeDocument/2006/relationships/slideLayout" Target="../slideLayouts/slideLayout258.xml"/><Relationship Id="rId5" Type="http://schemas.openxmlformats.org/officeDocument/2006/relationships/hyperlink" Target="https://docs.microsoft.com/en-us/azure/cloud-adoption-framework/govern/governance-disciplines" TargetMode="External"/><Relationship Id="rId4" Type="http://schemas.openxmlformats.org/officeDocument/2006/relationships/hyperlink" Target="https://docs.microsoft.com/en-ca/azure/cloud-adoption-framework/govern/policy-compliance/policy-defini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starshotsoftware.com/post/best-practices-for-building-a-successful-mvp" TargetMode="External"/><Relationship Id="rId1" Type="http://schemas.openxmlformats.org/officeDocument/2006/relationships/slideLayout" Target="../slideLayouts/slideLayout258.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hyperlink" Target="http://aka.ms/CAFServices" TargetMode="External"/><Relationship Id="rId13" Type="http://schemas.openxmlformats.org/officeDocument/2006/relationships/image" Target="../media/image64.emf"/><Relationship Id="rId3" Type="http://schemas.openxmlformats.org/officeDocument/2006/relationships/image" Target="../media/image59.png"/><Relationship Id="rId7" Type="http://schemas.openxmlformats.org/officeDocument/2006/relationships/hyperlink" Target="https://aka.ms/adopt/overview" TargetMode="External"/><Relationship Id="rId12" Type="http://schemas.openxmlformats.org/officeDocument/2006/relationships/image" Target="../media/image63.emf"/><Relationship Id="rId2" Type="http://schemas.openxmlformats.org/officeDocument/2006/relationships/notesSlide" Target="../notesSlides/notesSlide15.xml"/><Relationship Id="rId1" Type="http://schemas.openxmlformats.org/officeDocument/2006/relationships/slideLayout" Target="../slideLayouts/slideLayout143.xml"/><Relationship Id="rId6" Type="http://schemas.openxmlformats.org/officeDocument/2006/relationships/hyperlink" Target="https://aka.ms/adopt/findapartner" TargetMode="External"/><Relationship Id="rId11" Type="http://schemas.openxmlformats.org/officeDocument/2006/relationships/image" Target="../media/image62.emf"/><Relationship Id="rId5" Type="http://schemas.openxmlformats.org/officeDocument/2006/relationships/hyperlink" Target="https://aka.ms/adopt/assess" TargetMode="External"/><Relationship Id="rId10" Type="http://schemas.openxmlformats.org/officeDocument/2006/relationships/image" Target="../media/image61.emf"/><Relationship Id="rId4" Type="http://schemas.openxmlformats.org/officeDocument/2006/relationships/image" Target="../media/image60.svg"/><Relationship Id="rId9" Type="http://schemas.openxmlformats.org/officeDocument/2006/relationships/hyperlink" Target="https://aka.ms/adopt/learn/bizvalue" TargetMode="External"/><Relationship Id="rId14" Type="http://schemas.openxmlformats.org/officeDocument/2006/relationships/image" Target="../media/image6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0.42AA3230"/><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11.xml"/><Relationship Id="rId5" Type="http://schemas.openxmlformats.org/officeDocument/2006/relationships/image" Target="../media/image53.emf"/><Relationship Id="rId4"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xml"/><Relationship Id="rId1" Type="http://schemas.openxmlformats.org/officeDocument/2006/relationships/slideLayout" Target="../slideLayouts/slideLayout157.xml"/><Relationship Id="rId5" Type="http://schemas.openxmlformats.org/officeDocument/2006/relationships/image" Target="../media/image52.sv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7.xml"/></Relationships>
</file>

<file path=ppt/slides/_rels/slide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4200" y="1871783"/>
            <a:ext cx="4572000" cy="1661993"/>
          </a:xfrm>
        </p:spPr>
        <p:txBody>
          <a:bodyPr/>
          <a:lstStyle/>
          <a:p>
            <a:r>
              <a:rPr lang="en-US" dirty="0"/>
              <a:t>Virtual Cloud Adaption Framework Hackathon </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4200" y="3962400"/>
            <a:ext cx="4572000" cy="492443"/>
          </a:xfrm>
        </p:spPr>
        <p:txBody>
          <a:bodyPr/>
          <a:lstStyle/>
          <a:p>
            <a:r>
              <a:rPr lang="en-US" dirty="0"/>
              <a:t>March 2021</a:t>
            </a:r>
          </a:p>
          <a:p>
            <a:endParaRPr lang="en-US" sz="1200"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solidFill>
                  <a:srgbClr val="FFFFFF"/>
                </a:solidFill>
                <a:effectLst/>
                <a:uLnTx/>
                <a:uFillTx/>
                <a:latin typeface="Segoe UI Semibold"/>
                <a:ea typeface="+mn-ea"/>
                <a:cs typeface="+mn-cs"/>
              </a:rPr>
              <a:t>Microsoft Cloud Adoption Framework for 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Proven guidance to accelerate your cloud adoption journey</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a:ln>
                <a:noFill/>
              </a:ln>
              <a:solidFill>
                <a:srgbClr val="FFFFFF"/>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Migrate</a:t>
            </a: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 or </a:t>
            </a: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379945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2813446"/>
            <a:ext cx="8574487" cy="615553"/>
          </a:xfrm>
          <a:noFill/>
        </p:spPr>
        <p:txBody>
          <a:bodyPr/>
          <a:lstStyle/>
          <a:p>
            <a:r>
              <a:rPr lang="en-US" sz="4000" dirty="0">
                <a:latin typeface="Segoe UI Semibold" panose="020B0702040204020203" pitchFamily="34" charset="0"/>
                <a:cs typeface="Segoe UI Semibold" panose="020B0702040204020203" pitchFamily="34" charset="0"/>
              </a:rPr>
              <a:t>Common motivations and scenarios</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2850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1013546" y="445012"/>
            <a:ext cx="6313422" cy="414344"/>
          </a:xfrm>
        </p:spPr>
        <p:txBody>
          <a:bodyPr/>
          <a:lstStyle/>
          <a:p>
            <a:r>
              <a:rPr lang="en-US" sz="3600" dirty="0">
                <a:latin typeface="Segoe UI Semibold" panose="020B0702040204020203" pitchFamily="34" charset="0"/>
                <a:cs typeface="Segoe UI Semibold" panose="020B0702040204020203" pitchFamily="34" charset="0"/>
              </a:rPr>
              <a:t>Cloud Adoption Motivations</a:t>
            </a: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1104615" y="2797500"/>
            <a:ext cx="4382334" cy="2329422"/>
          </a:xfrm>
        </p:spPr>
        <p:txBody>
          <a:bodyPr>
            <a:noAutofit/>
          </a:bodyPr>
          <a:lstStyle/>
          <a:p>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Critical Business Events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Data center exit</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Mergers, acquisition or divestiture</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Reductions in capital expenses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End of support for mission critical technologies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Regulatory compliance, data sovereignty requirements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6712362" y="2113000"/>
            <a:ext cx="4538547"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Migration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Cost Savings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Reduction in vendor or technical complexity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Optimization of internal operations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Increase business agility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6745129" y="4376634"/>
            <a:ext cx="4782302"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Innovation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Build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Improve customer experiences / engagements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Transform products or services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Disrupt the market with new products or services</a:t>
            </a:r>
          </a:p>
        </p:txBody>
      </p:sp>
      <p:sp>
        <p:nvSpPr>
          <p:cNvPr id="7" name="Isosceles Triangle 6">
            <a:extLst>
              <a:ext uri="{FF2B5EF4-FFF2-40B4-BE49-F238E27FC236}">
                <a16:creationId xmlns:a16="http://schemas.microsoft.com/office/drawing/2014/main" id="{1D2BAAEE-3D11-4290-BCAD-C4E33108DD5E}"/>
              </a:ext>
            </a:extLst>
          </p:cNvPr>
          <p:cNvSpPr/>
          <p:nvPr/>
        </p:nvSpPr>
        <p:spPr bwMode="auto">
          <a:xfrm rot="5400000">
            <a:off x="4248596" y="3621608"/>
            <a:ext cx="2681787" cy="55804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0" name="nodes" descr="nodes">
            <a:extLst>
              <a:ext uri="{FF2B5EF4-FFF2-40B4-BE49-F238E27FC236}">
                <a16:creationId xmlns:a16="http://schemas.microsoft.com/office/drawing/2014/main" id="{FEF371B9-547A-4AB9-9DC2-6C7EF878D8D8}"/>
              </a:ext>
            </a:extLst>
          </p:cNvPr>
          <p:cNvGrpSpPr>
            <a:grpSpLocks noChangeAspect="1"/>
          </p:cNvGrpSpPr>
          <p:nvPr/>
        </p:nvGrpSpPr>
        <p:grpSpPr bwMode="auto">
          <a:xfrm>
            <a:off x="6745129" y="1946307"/>
            <a:ext cx="403184" cy="420304"/>
            <a:chOff x="1018" y="767"/>
            <a:chExt cx="316" cy="315"/>
          </a:xfrm>
        </p:grpSpPr>
        <p:sp>
          <p:nvSpPr>
            <p:cNvPr id="11" name="AutoShape 3">
              <a:extLst>
                <a:ext uri="{FF2B5EF4-FFF2-40B4-BE49-F238E27FC236}">
                  <a16:creationId xmlns:a16="http://schemas.microsoft.com/office/drawing/2014/main" id="{2CDB8AED-DA9F-4C71-96D5-A194F93EC4A2}"/>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AFD50034-95DB-41CD-9FE9-ADBE3FE817C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53922EBE-0CA7-4297-BFD3-1BBDBFB68A20}"/>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5E245758-21D4-46C5-8339-5EED1F6DA313}"/>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09FB003F-EF84-4D6E-B9BE-4E593B3DDAF2}"/>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6335E9AA-F0C0-46BA-A36B-8CD622285259}"/>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2E32A71F-7313-4EC2-BE7E-E7C59608B3FE}"/>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1">
              <a:extLst>
                <a:ext uri="{FF2B5EF4-FFF2-40B4-BE49-F238E27FC236}">
                  <a16:creationId xmlns:a16="http://schemas.microsoft.com/office/drawing/2014/main" id="{09FB2656-E60B-491C-88B4-DD2D1631B34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2">
              <a:extLst>
                <a:ext uri="{FF2B5EF4-FFF2-40B4-BE49-F238E27FC236}">
                  <a16:creationId xmlns:a16="http://schemas.microsoft.com/office/drawing/2014/main" id="{03BF6ED1-AB3D-4E5E-86D8-917A797350AC}"/>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3">
              <a:extLst>
                <a:ext uri="{FF2B5EF4-FFF2-40B4-BE49-F238E27FC236}">
                  <a16:creationId xmlns:a16="http://schemas.microsoft.com/office/drawing/2014/main" id="{63B0F7F2-EAD1-42DE-90A5-F61F8E88ECDB}"/>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14">
              <a:extLst>
                <a:ext uri="{FF2B5EF4-FFF2-40B4-BE49-F238E27FC236}">
                  <a16:creationId xmlns:a16="http://schemas.microsoft.com/office/drawing/2014/main" id="{DC8067DF-3F8C-4055-AC28-5FA40F16D958}"/>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5">
              <a:extLst>
                <a:ext uri="{FF2B5EF4-FFF2-40B4-BE49-F238E27FC236}">
                  <a16:creationId xmlns:a16="http://schemas.microsoft.com/office/drawing/2014/main" id="{4C9776BB-5D97-48E2-88E7-EBA3D8FC362A}"/>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6">
              <a:extLst>
                <a:ext uri="{FF2B5EF4-FFF2-40B4-BE49-F238E27FC236}">
                  <a16:creationId xmlns:a16="http://schemas.microsoft.com/office/drawing/2014/main" id="{8B28DC0D-9E09-4FC6-8EB7-F90DB58B67F9}"/>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7">
              <a:extLst>
                <a:ext uri="{FF2B5EF4-FFF2-40B4-BE49-F238E27FC236}">
                  <a16:creationId xmlns:a16="http://schemas.microsoft.com/office/drawing/2014/main" id="{90716AE9-4CA9-4F87-A740-F52EBAD68D4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18">
              <a:extLst>
                <a:ext uri="{FF2B5EF4-FFF2-40B4-BE49-F238E27FC236}">
                  <a16:creationId xmlns:a16="http://schemas.microsoft.com/office/drawing/2014/main" id="{41239CA8-E6F6-4567-9695-32C587F98845}"/>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aphic 26" descr="Lightbulb">
            <a:extLst>
              <a:ext uri="{FF2B5EF4-FFF2-40B4-BE49-F238E27FC236}">
                <a16:creationId xmlns:a16="http://schemas.microsoft.com/office/drawing/2014/main" id="{CC3A6489-8676-4308-867C-459A24B59FF1}"/>
              </a:ext>
            </a:extLst>
          </p:cNvPr>
          <p:cNvGrpSpPr/>
          <p:nvPr/>
        </p:nvGrpSpPr>
        <p:grpSpPr>
          <a:xfrm>
            <a:off x="6703349" y="4164050"/>
            <a:ext cx="457200" cy="457200"/>
            <a:chOff x="5638800" y="2971800"/>
            <a:chExt cx="914400" cy="914400"/>
          </a:xfrm>
          <a:solidFill>
            <a:srgbClr val="4BE8FF"/>
          </a:solidFill>
        </p:grpSpPr>
        <p:sp>
          <p:nvSpPr>
            <p:cNvPr id="29" name="Freeform: Shape 28">
              <a:extLst>
                <a:ext uri="{FF2B5EF4-FFF2-40B4-BE49-F238E27FC236}">
                  <a16:creationId xmlns:a16="http://schemas.microsoft.com/office/drawing/2014/main" id="{635C2167-5711-4A58-B78C-D7892952E4DD}"/>
                </a:ext>
              </a:extLst>
            </p:cNvPr>
            <p:cNvSpPr/>
            <p:nvPr/>
          </p:nvSpPr>
          <p:spPr>
            <a:xfrm>
              <a:off x="5972175" y="358140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7D353D2-B8A1-46E3-AE58-10AD8D7E6F0B}"/>
                </a:ext>
              </a:extLst>
            </p:cNvPr>
            <p:cNvSpPr/>
            <p:nvPr/>
          </p:nvSpPr>
          <p:spPr>
            <a:xfrm>
              <a:off x="5972175" y="367665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35A205F4-D465-4FB7-BD24-5FECE60AEA41}"/>
                </a:ext>
              </a:extLst>
            </p:cNvPr>
            <p:cNvSpPr/>
            <p:nvPr/>
          </p:nvSpPr>
          <p:spPr>
            <a:xfrm>
              <a:off x="6034087" y="3771900"/>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42727F6-CF23-4EA2-8EC8-991518F33037}"/>
                </a:ext>
              </a:extLst>
            </p:cNvPr>
            <p:cNvSpPr/>
            <p:nvPr/>
          </p:nvSpPr>
          <p:spPr>
            <a:xfrm>
              <a:off x="5848350" y="3028950"/>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grpSp>
      <p:grpSp>
        <p:nvGrpSpPr>
          <p:cNvPr id="35" name="Graphic 33" descr="Compass">
            <a:extLst>
              <a:ext uri="{FF2B5EF4-FFF2-40B4-BE49-F238E27FC236}">
                <a16:creationId xmlns:a16="http://schemas.microsoft.com/office/drawing/2014/main" id="{BE38E0C5-43E9-49B9-A882-242C5498FC09}"/>
              </a:ext>
            </a:extLst>
          </p:cNvPr>
          <p:cNvGrpSpPr/>
          <p:nvPr/>
        </p:nvGrpSpPr>
        <p:grpSpPr>
          <a:xfrm>
            <a:off x="947286" y="2496049"/>
            <a:ext cx="636096" cy="611408"/>
            <a:chOff x="427391" y="1737495"/>
            <a:chExt cx="914400" cy="914400"/>
          </a:xfrm>
        </p:grpSpPr>
        <p:sp>
          <p:nvSpPr>
            <p:cNvPr id="36" name="Freeform: Shape 35">
              <a:extLst>
                <a:ext uri="{FF2B5EF4-FFF2-40B4-BE49-F238E27FC236}">
                  <a16:creationId xmlns:a16="http://schemas.microsoft.com/office/drawing/2014/main" id="{D101DEA5-C167-461C-B45C-43FE7BEAF19C}"/>
                </a:ext>
              </a:extLst>
            </p:cNvPr>
            <p:cNvSpPr/>
            <p:nvPr/>
          </p:nvSpPr>
          <p:spPr>
            <a:xfrm>
              <a:off x="522641" y="1832745"/>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57150 h 723900"/>
                <a:gd name="connsiteX6" fmla="*/ 666750 w 723900"/>
                <a:gd name="connsiteY6" fmla="*/ 361950 h 723900"/>
                <a:gd name="connsiteX7" fmla="*/ 361950 w 723900"/>
                <a:gd name="connsiteY7" fmla="*/ 666750 h 723900"/>
                <a:gd name="connsiteX8" fmla="*/ 57150 w 723900"/>
                <a:gd name="connsiteY8" fmla="*/ 361950 h 723900"/>
                <a:gd name="connsiteX9" fmla="*/ 361950 w 723900"/>
                <a:gd name="connsiteY9" fmla="*/ 571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57150"/>
                  </a:moveTo>
                  <a:cubicBezTo>
                    <a:pt x="529590" y="57150"/>
                    <a:pt x="666750" y="19431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8D8BD265-C7EE-40EF-99CD-FBCD677984DB}"/>
                </a:ext>
              </a:extLst>
            </p:cNvPr>
            <p:cNvSpPr/>
            <p:nvPr/>
          </p:nvSpPr>
          <p:spPr>
            <a:xfrm>
              <a:off x="736001" y="2048009"/>
              <a:ext cx="295275" cy="295275"/>
            </a:xfrm>
            <a:custGeom>
              <a:avLst/>
              <a:gdLst>
                <a:gd name="connsiteX0" fmla="*/ 0 w 295275"/>
                <a:gd name="connsiteY0" fmla="*/ 295275 h 295275"/>
                <a:gd name="connsiteX1" fmla="*/ 209550 w 295275"/>
                <a:gd name="connsiteY1" fmla="*/ 209550 h 295275"/>
                <a:gd name="connsiteX2" fmla="*/ 295275 w 295275"/>
                <a:gd name="connsiteY2" fmla="*/ 0 h 295275"/>
                <a:gd name="connsiteX3" fmla="*/ 85725 w 295275"/>
                <a:gd name="connsiteY3" fmla="*/ 87630 h 295275"/>
                <a:gd name="connsiteX4" fmla="*/ 0 w 295275"/>
                <a:gd name="connsiteY4" fmla="*/ 295275 h 295275"/>
                <a:gd name="connsiteX5" fmla="*/ 148590 w 295275"/>
                <a:gd name="connsiteY5" fmla="*/ 127635 h 295275"/>
                <a:gd name="connsiteX6" fmla="*/ 167640 w 295275"/>
                <a:gd name="connsiteY6" fmla="*/ 146685 h 295275"/>
                <a:gd name="connsiteX7" fmla="*/ 148590 w 295275"/>
                <a:gd name="connsiteY7" fmla="*/ 165735 h 295275"/>
                <a:gd name="connsiteX8" fmla="*/ 129540 w 295275"/>
                <a:gd name="connsiteY8" fmla="*/ 146685 h 295275"/>
                <a:gd name="connsiteX9" fmla="*/ 148590 w 295275"/>
                <a:gd name="connsiteY9" fmla="*/ 12763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295275">
                  <a:moveTo>
                    <a:pt x="0" y="295275"/>
                  </a:moveTo>
                  <a:lnTo>
                    <a:pt x="209550" y="209550"/>
                  </a:lnTo>
                  <a:lnTo>
                    <a:pt x="295275" y="0"/>
                  </a:lnTo>
                  <a:lnTo>
                    <a:pt x="85725" y="87630"/>
                  </a:lnTo>
                  <a:lnTo>
                    <a:pt x="0" y="295275"/>
                  </a:lnTo>
                  <a:close/>
                  <a:moveTo>
                    <a:pt x="148590" y="127635"/>
                  </a:moveTo>
                  <a:cubicBezTo>
                    <a:pt x="160020" y="127635"/>
                    <a:pt x="167640" y="135255"/>
                    <a:pt x="167640" y="146685"/>
                  </a:cubicBezTo>
                  <a:cubicBezTo>
                    <a:pt x="167640" y="158115"/>
                    <a:pt x="160020" y="165735"/>
                    <a:pt x="148590" y="165735"/>
                  </a:cubicBezTo>
                  <a:cubicBezTo>
                    <a:pt x="137160" y="165735"/>
                    <a:pt x="129540" y="158115"/>
                    <a:pt x="129540" y="146685"/>
                  </a:cubicBezTo>
                  <a:cubicBezTo>
                    <a:pt x="129540" y="135255"/>
                    <a:pt x="137160" y="127635"/>
                    <a:pt x="148590" y="127635"/>
                  </a:cubicBezTo>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E8FF"/>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3D4093DD-8B7A-46F0-9791-6F9F8C35EDF7}"/>
              </a:ext>
            </a:extLst>
          </p:cNvPr>
          <p:cNvSpPr txBox="1"/>
          <p:nvPr/>
        </p:nvSpPr>
        <p:spPr>
          <a:xfrm>
            <a:off x="1013546" y="974137"/>
            <a:ext cx="68107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Engage stakeholders across business and technology to understand your motivations for cloud adoption</a:t>
            </a:r>
          </a:p>
        </p:txBody>
      </p:sp>
    </p:spTree>
    <p:extLst>
      <p:ext uri="{BB962C8B-B14F-4D97-AF65-F5344CB8AC3E}">
        <p14:creationId xmlns:p14="http://schemas.microsoft.com/office/powerpoint/2010/main" val="36133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fade">
                                      <p:cBhvr>
                                        <p:cTn id="40" dur="500"/>
                                        <p:tgtEl>
                                          <p:spTgt spid="5">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fade">
                                      <p:cBhvr>
                                        <p:cTn id="43" dur="500"/>
                                        <p:tgtEl>
                                          <p:spTgt spid="5">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fade">
                                      <p:cBhvr>
                                        <p:cTn id="46" dur="500"/>
                                        <p:tgtEl>
                                          <p:spTgt spid="5">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500"/>
                                        <p:tgtEl>
                                          <p:spTgt spid="5">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animEffect transition="in" filter="fade">
                                      <p:cBhvr>
                                        <p:cTn id="67" dur="500"/>
                                        <p:tgtEl>
                                          <p:spTgt spid="6">
                                            <p:txEl>
                                              <p:pRg st="5" end="5"/>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6" end="6"/>
                                            </p:txEl>
                                          </p:spTgt>
                                        </p:tgtEl>
                                        <p:attrNameLst>
                                          <p:attrName>style.visibility</p:attrName>
                                        </p:attrNameLst>
                                      </p:cBhvr>
                                      <p:to>
                                        <p:strVal val="visible"/>
                                      </p:to>
                                    </p:set>
                                    <p:animEffect transition="in" filter="fade">
                                      <p:cBhvr>
                                        <p:cTn id="70" dur="500"/>
                                        <p:tgtEl>
                                          <p:spTgt spid="6">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7" end="7"/>
                                            </p:txEl>
                                          </p:spTgt>
                                        </p:tgtEl>
                                        <p:attrNameLst>
                                          <p:attrName>style.visibility</p:attrName>
                                        </p:attrNameLst>
                                      </p:cBhvr>
                                      <p:to>
                                        <p:strVal val="visible"/>
                                      </p:to>
                                    </p:set>
                                    <p:animEffect transition="in" filter="fade">
                                      <p:cBhvr>
                                        <p:cTn id="7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5756411" y="5159783"/>
            <a:ext cx="2485767" cy="60909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8784904" y="5146494"/>
            <a:ext cx="2327779" cy="62238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427015" y="236895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6658105" y="2863471"/>
            <a:ext cx="2075040" cy="53488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663208" y="2371743"/>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198462" y="2862548"/>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05645" y="2371387"/>
            <a:ext cx="2080118" cy="52350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05645" y="2995222"/>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62C1B294-956A-4BA6-89D6-388BD6907A02}"/>
              </a:ext>
            </a:extLst>
          </p:cNvPr>
          <p:cNvSpPr/>
          <p:nvPr/>
        </p:nvSpPr>
        <p:spPr bwMode="auto">
          <a:xfrm>
            <a:off x="3905645" y="3523084"/>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Migrate existing workloads </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430021"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330619"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3650624" y="3436851"/>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49706"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111734"/>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aka.ms/adopt/getstarted-migrate</a:t>
            </a:r>
            <a:endParaRPr kumimoji="0" lang="en-US" sz="1800" b="0" i="0" u="sng" strike="noStrike" kern="1200" cap="none" spc="0" normalizeH="0" baseline="0" noProof="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198462" y="239246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069253" y="2394850"/>
            <a:ext cx="18474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67724" y="2372730"/>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64545" y="2817966"/>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593393" y="228963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0675" y="2974050"/>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00964" y="3458393"/>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349118" y="2357037"/>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099650" y="2340481"/>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355259" y="283864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44" name="Group 43">
            <a:extLst>
              <a:ext uri="{FF2B5EF4-FFF2-40B4-BE49-F238E27FC236}">
                <a16:creationId xmlns:a16="http://schemas.microsoft.com/office/drawing/2014/main" id="{29B9CAB6-739B-466C-B4AB-EA76625817C2}"/>
              </a:ext>
            </a:extLst>
          </p:cNvPr>
          <p:cNvGrpSpPr/>
          <p:nvPr/>
        </p:nvGrpSpPr>
        <p:grpSpPr>
          <a:xfrm>
            <a:off x="5421201" y="5108613"/>
            <a:ext cx="417197" cy="389482"/>
            <a:chOff x="227124" y="2015046"/>
            <a:chExt cx="473963" cy="435835"/>
          </a:xfrm>
        </p:grpSpPr>
        <p:sp>
          <p:nvSpPr>
            <p:cNvPr id="120" name="Oval 119">
              <a:extLst>
                <a:ext uri="{FF2B5EF4-FFF2-40B4-BE49-F238E27FC236}">
                  <a16:creationId xmlns:a16="http://schemas.microsoft.com/office/drawing/2014/main" id="{92598896-C4E6-4747-8143-326B3E58BBF0}"/>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F7FAA06-6CAB-4A53-9C67-58FDD7998293}"/>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9</a:t>
              </a:r>
            </a:p>
          </p:txBody>
        </p:sp>
      </p:grpSp>
      <p:grpSp>
        <p:nvGrpSpPr>
          <p:cNvPr id="58" name="Group 57">
            <a:extLst>
              <a:ext uri="{FF2B5EF4-FFF2-40B4-BE49-F238E27FC236}">
                <a16:creationId xmlns:a16="http://schemas.microsoft.com/office/drawing/2014/main" id="{9E8BDF6F-2F7A-4F7C-B2E5-D29B4AB637C1}"/>
              </a:ext>
            </a:extLst>
          </p:cNvPr>
          <p:cNvGrpSpPr/>
          <p:nvPr/>
        </p:nvGrpSpPr>
        <p:grpSpPr>
          <a:xfrm>
            <a:off x="8401276" y="5108613"/>
            <a:ext cx="454143" cy="389774"/>
            <a:chOff x="208176" y="2014720"/>
            <a:chExt cx="515936" cy="436161"/>
          </a:xfrm>
        </p:grpSpPr>
        <p:sp>
          <p:nvSpPr>
            <p:cNvPr id="123" name="Oval 122">
              <a:extLst>
                <a:ext uri="{FF2B5EF4-FFF2-40B4-BE49-F238E27FC236}">
                  <a16:creationId xmlns:a16="http://schemas.microsoft.com/office/drawing/2014/main" id="{0FD59682-1F9F-4552-A957-A7667A926DB9}"/>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F0AA2A7-E849-40F5-8802-25A95D514779}"/>
                </a:ext>
              </a:extLst>
            </p:cNvPr>
            <p:cNvSpPr txBox="1"/>
            <p:nvPr/>
          </p:nvSpPr>
          <p:spPr>
            <a:xfrm>
              <a:off x="208176" y="2014720"/>
              <a:ext cx="515936"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10</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75940"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232360"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037163"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29109" y="1674208"/>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6437488"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185287"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89142" y="2894890"/>
            <a:ext cx="184952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partner s</a:t>
            </a:r>
            <a:r>
              <a:rPr kumimoji="0" lang="en-US" sz="1200" b="0" i="0" u="none" strike="noStrike" kern="1200" cap="none" spc="0" normalizeH="0" baseline="0" noProof="0" err="1">
                <a:ln>
                  <a:noFill/>
                </a:ln>
                <a:solidFill>
                  <a:srgbClr val="FFFFFF"/>
                </a:solidFill>
                <a:effectLst/>
                <a:uLnTx/>
                <a:uFillTx/>
                <a:latin typeface="Segoe UI "/>
                <a:ea typeface="+mn-lt"/>
                <a:cs typeface="Segoe UI Semibold"/>
              </a:rPr>
              <a:t>upport</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526759" y="2392467"/>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Migrate first 10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1634" y="2428834"/>
            <a:ext cx="19738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Align stakeholders</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073249" y="3042313"/>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Make a business case</a:t>
            </a:r>
          </a:p>
        </p:txBody>
      </p:sp>
      <p:sp>
        <p:nvSpPr>
          <p:cNvPr id="52" name="TextBox 51">
            <a:extLst>
              <a:ext uri="{FF2B5EF4-FFF2-40B4-BE49-F238E27FC236}">
                <a16:creationId xmlns:a16="http://schemas.microsoft.com/office/drawing/2014/main" id="{CF23AA21-4789-4A17-8707-1A0802C3E0AA}"/>
              </a:ext>
            </a:extLst>
          </p:cNvPr>
          <p:cNvSpPr txBox="1"/>
          <p:nvPr/>
        </p:nvSpPr>
        <p:spPr>
          <a:xfrm>
            <a:off x="4073249" y="3567015"/>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Create migration plan</a:t>
            </a:r>
          </a:p>
        </p:txBody>
      </p:sp>
      <p:sp>
        <p:nvSpPr>
          <p:cNvPr id="53" name="TextBox 52">
            <a:extLst>
              <a:ext uri="{FF2B5EF4-FFF2-40B4-BE49-F238E27FC236}">
                <a16:creationId xmlns:a16="http://schemas.microsoft.com/office/drawing/2014/main" id="{0619B266-0452-4B42-AEDB-60AEC12E271C}"/>
              </a:ext>
            </a:extLst>
          </p:cNvPr>
          <p:cNvSpPr txBox="1"/>
          <p:nvPr/>
        </p:nvSpPr>
        <p:spPr>
          <a:xfrm>
            <a:off x="6761068" y="2405551"/>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Build skills readiness plan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73911"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6796472" y="2911044"/>
            <a:ext cx="17801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5529638"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8173167"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cxnSp>
        <p:nvCxnSpPr>
          <p:cNvPr id="69" name="Connector: Elbow 68">
            <a:extLst>
              <a:ext uri="{FF2B5EF4-FFF2-40B4-BE49-F238E27FC236}">
                <a16:creationId xmlns:a16="http://schemas.microsoft.com/office/drawing/2014/main" id="{6417F1EB-ED87-4EFF-97C0-5FBC46233F3D}"/>
              </a:ext>
            </a:extLst>
          </p:cNvPr>
          <p:cNvCxnSpPr>
            <a:cxnSpLocks/>
            <a:stCxn id="124" idx="2"/>
            <a:endCxn id="108" idx="4"/>
          </p:cNvCxnSpPr>
          <p:nvPr/>
        </p:nvCxnSpPr>
        <p:spPr>
          <a:xfrm rot="5400000" flipH="1">
            <a:off x="5403920" y="2253519"/>
            <a:ext cx="1630071" cy="4818785"/>
          </a:xfrm>
          <a:prstGeom prst="bentConnector3">
            <a:avLst>
              <a:gd name="adj1" fmla="val -299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68099F54-3C07-4285-A4CB-194A74561DE8}"/>
              </a:ext>
            </a:extLst>
          </p:cNvPr>
          <p:cNvSpPr txBox="1"/>
          <p:nvPr/>
        </p:nvSpPr>
        <p:spPr>
          <a:xfrm>
            <a:off x="5855395" y="5217216"/>
            <a:ext cx="23867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governance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8869658" y="5187421"/>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operations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a:cxnSpLocks/>
          </p:cNvCxnSpPr>
          <p:nvPr/>
        </p:nvCxnSpPr>
        <p:spPr>
          <a:xfrm>
            <a:off x="332547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6839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p:cNvCxnSpPr>
          <p:nvPr/>
        </p:nvCxnSpPr>
        <p:spPr>
          <a:xfrm>
            <a:off x="8849288" y="2537874"/>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67124BE4-7827-4D73-887B-887F573DCE8B}"/>
              </a:ext>
            </a:extLst>
          </p:cNvPr>
          <p:cNvCxnSpPr>
            <a:cxnSpLocks/>
            <a:stCxn id="231" idx="2"/>
            <a:endCxn id="121" idx="0"/>
          </p:cNvCxnSpPr>
          <p:nvPr/>
        </p:nvCxnSpPr>
        <p:spPr>
          <a:xfrm rot="5400000">
            <a:off x="6854289" y="1511638"/>
            <a:ext cx="2400305" cy="4825267"/>
          </a:xfrm>
          <a:prstGeom prst="bentConnector3">
            <a:avLst>
              <a:gd name="adj1" fmla="val 6025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E0737EE-3C50-41C7-8AF4-0A474D37757C}"/>
              </a:ext>
            </a:extLst>
          </p:cNvPr>
          <p:cNvCxnSpPr>
            <a:cxnSpLocks/>
          </p:cNvCxnSpPr>
          <p:nvPr/>
        </p:nvCxnSpPr>
        <p:spPr>
          <a:xfrm>
            <a:off x="8224968" y="5294758"/>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4011622" y="5004880"/>
            <a:ext cx="2307502" cy="55399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7040114" y="4991591"/>
            <a:ext cx="2243025" cy="56728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784991" y="2333089"/>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7039973" y="2333432"/>
            <a:ext cx="2080118" cy="49242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218819" y="3052331"/>
            <a:ext cx="2080118" cy="49400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26002" y="2371386"/>
            <a:ext cx="2080118" cy="56157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14396" y="3064514"/>
            <a:ext cx="2080118" cy="39096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Build new products and services</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787997" y="2008963"/>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688595" y="1950042"/>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4" name="TextBox 83">
            <a:extLst>
              <a:ext uri="{FF2B5EF4-FFF2-40B4-BE49-F238E27FC236}">
                <a16:creationId xmlns:a16="http://schemas.microsoft.com/office/drawing/2014/main" id="{B852A818-B8C0-4672-9162-524D04E0C4D5}"/>
              </a:ext>
            </a:extLst>
          </p:cNvPr>
          <p:cNvSpPr txBox="1"/>
          <p:nvPr/>
        </p:nvSpPr>
        <p:spPr>
          <a:xfrm>
            <a:off x="1270063"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752" y="5952857"/>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E8FF"/>
                </a:solidFill>
                <a:effectLst/>
                <a:uLnTx/>
                <a:uFillTx/>
                <a:latin typeface="Segoe UI"/>
                <a:ea typeface="+mn-ea"/>
                <a:cs typeface="+mn-cs"/>
                <a:hlinkClick r:id="rId3"/>
              </a:rPr>
              <a:t>aka.ms/adopt/</a:t>
            </a:r>
            <a:r>
              <a:rPr kumimoji="0" lang="en-US" sz="1800" b="0" i="0" u="none" strike="noStrike" kern="1200" cap="none" spc="0" normalizeH="0" baseline="0" noProof="0" dirty="0" err="1">
                <a:ln>
                  <a:noFill/>
                </a:ln>
                <a:solidFill>
                  <a:srgbClr val="4BE8FF"/>
                </a:solidFill>
                <a:effectLst/>
                <a:uLnTx/>
                <a:uFillTx/>
                <a:latin typeface="Segoe UI"/>
                <a:ea typeface="+mn-ea"/>
                <a:cs typeface="+mn-cs"/>
                <a:hlinkClick r:id="rId3"/>
              </a:rPr>
              <a:t>getstarted-buildnew</a:t>
            </a:r>
            <a:endParaRPr kumimoji="0" lang="en-US" sz="1800" b="0" i="0" u="none" strike="noStrike" kern="1200" cap="none" spc="0" normalizeH="0" baseline="0" noProof="0" dirty="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218819"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58622" y="2394850"/>
            <a:ext cx="1845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88981" y="2303207"/>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84902" y="3007749"/>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3010" y="228859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9426" y="3043343"/>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98139" y="4951858"/>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746761" y="4959024"/>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457626" y="2304613"/>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737127" y="230860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96297"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590336" y="1568943"/>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395139" y="1554780"/>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45322"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4727204" y="4190413"/>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7475003" y="4198990"/>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74993" y="3084673"/>
            <a:ext cx="15907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Evaluate business justification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884735" y="2356599"/>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Innovate in the cloud</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4738" y="2428834"/>
            <a:ext cx="180436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Document the business strategy</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133759" y="3111606"/>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Plan asset migration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94268"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178339" y="2381004"/>
            <a:ext cx="20528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3819354" y="4655626"/>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6514642" y="4631072"/>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10605" y="5027808"/>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governance requirements to adoption plan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7159375" y="5015266"/>
            <a:ext cx="20717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Define operational needs and  business commitments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12" name="Straight Arrow Connector 11">
            <a:extLst>
              <a:ext uri="{FF2B5EF4-FFF2-40B4-BE49-F238E27FC236}">
                <a16:creationId xmlns:a16="http://schemas.microsoft.com/office/drawing/2014/main" id="{E6A328BF-1DCE-4D01-AEA3-52A591F94EC4}"/>
              </a:ext>
            </a:extLst>
          </p:cNvPr>
          <p:cNvCxnSpPr>
            <a:cxnSpLocks/>
          </p:cNvCxnSpPr>
          <p:nvPr/>
        </p:nvCxnSpPr>
        <p:spPr>
          <a:xfrm>
            <a:off x="6359350" y="5166307"/>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Lst>
          </p:cNvPr>
          <p:cNvCxnSpPr>
            <a:cxnSpLocks/>
            <a:stCxn id="105" idx="4"/>
            <a:endCxn id="61" idx="1"/>
          </p:cNvCxnSpPr>
          <p:nvPr/>
        </p:nvCxnSpPr>
        <p:spPr>
          <a:xfrm>
            <a:off x="3818025" y="3432825"/>
            <a:ext cx="1329" cy="139207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Lst>
          </p:cNvPr>
          <p:cNvCxnSpPr>
            <a:cxnSpLocks/>
          </p:cNvCxnSpPr>
          <p:nvPr/>
        </p:nvCxnSpPr>
        <p:spPr>
          <a:xfrm flipV="1">
            <a:off x="6943261" y="2881827"/>
            <a:ext cx="0" cy="201768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Lst>
          </p:cNvPr>
          <p:cNvCxnSpPr>
            <a:cxnSpLocks/>
          </p:cNvCxnSpPr>
          <p:nvPr/>
        </p:nvCxnSpPr>
        <p:spPr>
          <a:xfrm>
            <a:off x="3298937" y="2747629"/>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Lst>
          </p:cNvPr>
          <p:cNvCxnSpPr>
            <a:cxnSpLocks/>
          </p:cNvCxnSpPr>
          <p:nvPr/>
        </p:nvCxnSpPr>
        <p:spPr>
          <a:xfrm>
            <a:off x="9196650" y="2519504"/>
            <a:ext cx="206989" cy="15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6725679" y="5159783"/>
            <a:ext cx="2224872" cy="5150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9547135" y="5146493"/>
            <a:ext cx="2243025" cy="55399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580046" y="2371743"/>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874243" y="2371386"/>
            <a:ext cx="2080118" cy="36948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874243" y="2874450"/>
            <a:ext cx="2080118" cy="36916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Unblock environment design and configuration</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346860"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8885145"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1914457" y="5076733"/>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18304"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092409"/>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aka.ms/adopt/</a:t>
            </a:r>
            <a:r>
              <a:rPr kumimoji="0" lang="en-US" sz="1800" b="0" i="0" u="sng" strike="noStrike" kern="1200" cap="none" spc="0" normalizeH="0" baseline="0" noProof="0" err="1">
                <a:ln>
                  <a:noFill/>
                </a:ln>
                <a:solidFill>
                  <a:srgbClr val="4BE8FF"/>
                </a:solidFill>
                <a:effectLst/>
                <a:uLnTx/>
                <a:uFillTx/>
                <a:latin typeface="Segoe UI"/>
                <a:ea typeface="+mn-ea"/>
                <a:cs typeface="+mn-cs"/>
                <a:hlinkClick r:id="rId3"/>
              </a:rPr>
              <a:t>getstarted</a:t>
            </a: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-environment</a:t>
            </a:r>
            <a:endParaRPr kumimoji="0" lang="en-US" sz="1800" b="0" i="0" u="sng" strike="noStrike" kern="1200" cap="none" spc="0" normalizeH="0" baseline="0" noProof="0">
              <a:ln>
                <a:noFill/>
              </a:ln>
              <a:solidFill>
                <a:srgbClr val="4BE8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06863" y="2394850"/>
            <a:ext cx="17001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Assess digital estate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6" name="Group 25">
            <a:extLst>
              <a:ext uri="{FF2B5EF4-FFF2-40B4-BE49-F238E27FC236}">
                <a16:creationId xmlns:a16="http://schemas.microsoft.com/office/drawing/2014/main" id="{31507842-CDBA-4152-B781-FB283B954BA6}"/>
              </a:ext>
            </a:extLst>
          </p:cNvPr>
          <p:cNvGrpSpPr/>
          <p:nvPr/>
        </p:nvGrpSpPr>
        <p:grpSpPr>
          <a:xfrm>
            <a:off x="3611034" y="2352411"/>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1034" y="2858455"/>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6296920" y="2354227"/>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6357446" y="5112594"/>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9187727" y="5082763"/>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44538"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149199"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9591689"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893563"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7406755"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982024"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063050F2-C05E-4D6C-B916-E6E4A90B43C6}"/>
              </a:ext>
            </a:extLst>
          </p:cNvPr>
          <p:cNvSpPr txBox="1"/>
          <p:nvPr/>
        </p:nvSpPr>
        <p:spPr>
          <a:xfrm>
            <a:off x="3972834" y="2921542"/>
            <a:ext cx="2080117"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Create cloud adoption plan</a:t>
            </a:r>
          </a:p>
        </p:txBody>
      </p:sp>
      <p:sp>
        <p:nvSpPr>
          <p:cNvPr id="53" name="TextBox 52">
            <a:extLst>
              <a:ext uri="{FF2B5EF4-FFF2-40B4-BE49-F238E27FC236}">
                <a16:creationId xmlns:a16="http://schemas.microsoft.com/office/drawing/2014/main" id="{0619B266-0452-4B42-AEDB-60AEC12E271C}"/>
              </a:ext>
            </a:extLst>
          </p:cNvPr>
          <p:cNvSpPr txBox="1"/>
          <p:nvPr/>
        </p:nvSpPr>
        <p:spPr>
          <a:xfrm>
            <a:off x="6746919" y="2405551"/>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first landing zone</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42509"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61" name="TextBox 60">
            <a:extLst>
              <a:ext uri="{FF2B5EF4-FFF2-40B4-BE49-F238E27FC236}">
                <a16:creationId xmlns:a16="http://schemas.microsoft.com/office/drawing/2014/main" id="{5AFCE8C5-F78A-48DB-A015-40BDB051933A}"/>
              </a:ext>
            </a:extLst>
          </p:cNvPr>
          <p:cNvSpPr txBox="1"/>
          <p:nvPr/>
        </p:nvSpPr>
        <p:spPr>
          <a:xfrm>
            <a:off x="6498905"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9021663"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6840832" y="5183100"/>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Deploy initial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foundation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9631889" y="5170168"/>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Implement an operations baseline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p:nvPr/>
        </p:nvCxnSpPr>
        <p:spPr>
          <a:xfrm>
            <a:off x="3414841"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36990"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a:stCxn id="105" idx="4"/>
            <a:endCxn id="61" idx="1"/>
          </p:cNvCxnSpPr>
          <p:nvPr/>
        </p:nvCxnSpPr>
        <p:spPr>
          <a:xfrm flipH="1">
            <a:off x="6498905" y="2743709"/>
            <a:ext cx="6614" cy="2236096"/>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AAE1146-BFFC-483A-851D-A622253B130A}"/>
              </a:ext>
            </a:extLst>
          </p:cNvPr>
          <p:cNvSpPr/>
          <p:nvPr/>
        </p:nvSpPr>
        <p:spPr bwMode="auto">
          <a:xfrm>
            <a:off x="1305084"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775CF657-48E8-437F-8193-0425348ED33C}"/>
              </a:ext>
            </a:extLst>
          </p:cNvPr>
          <p:cNvGrpSpPr/>
          <p:nvPr/>
        </p:nvGrpSpPr>
        <p:grpSpPr>
          <a:xfrm>
            <a:off x="974346" y="2372730"/>
            <a:ext cx="417197" cy="389482"/>
            <a:chOff x="227124" y="2015046"/>
            <a:chExt cx="473963" cy="435835"/>
          </a:xfrm>
        </p:grpSpPr>
        <p:sp>
          <p:nvSpPr>
            <p:cNvPr id="154" name="Oval 153">
              <a:extLst>
                <a:ext uri="{FF2B5EF4-FFF2-40B4-BE49-F238E27FC236}">
                  <a16:creationId xmlns:a16="http://schemas.microsoft.com/office/drawing/2014/main" id="{670F4357-A433-4741-B8A9-51196CE16EA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TextBox 160">
              <a:extLst>
                <a:ext uri="{FF2B5EF4-FFF2-40B4-BE49-F238E27FC236}">
                  <a16:creationId xmlns:a16="http://schemas.microsoft.com/office/drawing/2014/main" id="{AFB34F23-8144-469E-B95F-9F59FBFA7B69}"/>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sp>
        <p:nvSpPr>
          <p:cNvPr id="24" name="TextBox 23">
            <a:extLst>
              <a:ext uri="{FF2B5EF4-FFF2-40B4-BE49-F238E27FC236}">
                <a16:creationId xmlns:a16="http://schemas.microsoft.com/office/drawing/2014/main" id="{D72AB414-DA0C-4860-875D-C8C504DAD3BB}"/>
              </a:ext>
            </a:extLst>
          </p:cNvPr>
          <p:cNvSpPr txBox="1"/>
          <p:nvPr/>
        </p:nvSpPr>
        <p:spPr>
          <a:xfrm>
            <a:off x="1441003" y="2428834"/>
            <a:ext cx="180436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Document the business strategy</a:t>
            </a:r>
          </a:p>
        </p:txBody>
      </p:sp>
      <p:sp>
        <p:nvSpPr>
          <p:cNvPr id="28" name="Rectangle: Rounded Corners 27">
            <a:extLst>
              <a:ext uri="{FF2B5EF4-FFF2-40B4-BE49-F238E27FC236}">
                <a16:creationId xmlns:a16="http://schemas.microsoft.com/office/drawing/2014/main" id="{AF56101E-23D0-41EB-B939-A03B4D15CA69}"/>
              </a:ext>
            </a:extLst>
          </p:cNvPr>
          <p:cNvSpPr/>
          <p:nvPr/>
        </p:nvSpPr>
        <p:spPr bwMode="auto">
          <a:xfrm>
            <a:off x="6696623" y="2904288"/>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116475E7-7E16-4667-9BC4-31B04F8CCF0E}"/>
              </a:ext>
            </a:extLst>
          </p:cNvPr>
          <p:cNvSpPr txBox="1"/>
          <p:nvPr/>
        </p:nvSpPr>
        <p:spPr>
          <a:xfrm>
            <a:off x="6725472" y="2938096"/>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p:txBody>
      </p:sp>
      <p:cxnSp>
        <p:nvCxnSpPr>
          <p:cNvPr id="224" name="Connector: Elbow 223">
            <a:extLst>
              <a:ext uri="{FF2B5EF4-FFF2-40B4-BE49-F238E27FC236}">
                <a16:creationId xmlns:a16="http://schemas.microsoft.com/office/drawing/2014/main" id="{D5BA5FA4-5017-4FBF-BF10-DE095D7E5535}"/>
              </a:ext>
            </a:extLst>
          </p:cNvPr>
          <p:cNvCxnSpPr>
            <a:endCxn id="28" idx="3"/>
          </p:cNvCxnSpPr>
          <p:nvPr/>
        </p:nvCxnSpPr>
        <p:spPr>
          <a:xfrm rot="16200000" flipV="1">
            <a:off x="8114984" y="3928360"/>
            <a:ext cx="2041261" cy="327207"/>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967350F6-3467-4C0A-9858-26032682740B}"/>
              </a:ext>
            </a:extLst>
          </p:cNvPr>
          <p:cNvGrpSpPr/>
          <p:nvPr/>
        </p:nvGrpSpPr>
        <p:grpSpPr>
          <a:xfrm>
            <a:off x="6294063" y="2874450"/>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cxnSp>
        <p:nvCxnSpPr>
          <p:cNvPr id="4" name="Straight Arrow Connector 3">
            <a:extLst>
              <a:ext uri="{FF2B5EF4-FFF2-40B4-BE49-F238E27FC236}">
                <a16:creationId xmlns:a16="http://schemas.microsoft.com/office/drawing/2014/main" id="{9471911A-88FD-471F-82AE-B65C01D536E9}"/>
              </a:ext>
            </a:extLst>
          </p:cNvPr>
          <p:cNvCxnSpPr>
            <a:cxnSpLocks/>
          </p:cNvCxnSpPr>
          <p:nvPr/>
        </p:nvCxnSpPr>
        <p:spPr>
          <a:xfrm>
            <a:off x="8992866" y="5428626"/>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10863" y="329646"/>
            <a:ext cx="11018520" cy="553998"/>
          </a:xfrm>
        </p:spPr>
        <p:txBody>
          <a:bodyPr wrap="square" anchor="t">
            <a:normAutofit fontScale="90000"/>
          </a:bodyPr>
          <a:lstStyle/>
          <a:p>
            <a:r>
              <a:rPr lang="en-US" dirty="0">
                <a:solidFill>
                  <a:schemeClr val="tx1"/>
                </a:solidFill>
              </a:rPr>
              <a:t>F</a:t>
            </a:r>
            <a:r>
              <a:rPr lang="en-US" sz="3600" b="0" i="0" dirty="0">
                <a:solidFill>
                  <a:schemeClr val="tx1"/>
                </a:solidFill>
                <a:effectLst/>
              </a:rPr>
              <a:t>ind </a:t>
            </a:r>
            <a:r>
              <a:rPr lang="en-US" sz="3600" b="1" i="1" dirty="0">
                <a:solidFill>
                  <a:srgbClr val="4BE8FF"/>
                </a:solidFill>
                <a:effectLst/>
              </a:rPr>
              <a:t>your</a:t>
            </a:r>
            <a:r>
              <a:rPr lang="en-US" sz="3600" b="1" i="1" dirty="0">
                <a:solidFill>
                  <a:schemeClr val="tx1"/>
                </a:solidFill>
                <a:effectLst/>
              </a:rPr>
              <a:t> </a:t>
            </a:r>
            <a:r>
              <a:rPr lang="en-US" sz="3600" b="1" i="1" dirty="0">
                <a:solidFill>
                  <a:srgbClr val="4BE8FF"/>
                </a:solidFill>
                <a:effectLst/>
              </a:rPr>
              <a:t>path</a:t>
            </a:r>
            <a:r>
              <a:rPr lang="en-US" sz="3600" b="0" i="1" dirty="0">
                <a:solidFill>
                  <a:schemeClr val="tx1"/>
                </a:solidFill>
                <a:effectLst/>
              </a:rPr>
              <a:t>—</a:t>
            </a:r>
            <a:r>
              <a:rPr lang="en-US" sz="3600" b="0" dirty="0">
                <a:solidFill>
                  <a:schemeClr val="tx1"/>
                </a:solidFill>
                <a:effectLst/>
              </a:rPr>
              <a:t>get started on </a:t>
            </a:r>
            <a:r>
              <a:rPr lang="en-US" sz="3600" b="1" dirty="0">
                <a:solidFill>
                  <a:schemeClr val="tx1"/>
                </a:solidFill>
                <a:effectLst/>
              </a:rPr>
              <a:t>your journey</a:t>
            </a:r>
            <a:br>
              <a:rPr lang="en-US" b="0" i="0" dirty="0">
                <a:solidFill>
                  <a:schemeClr val="tx1"/>
                </a:solidFill>
                <a:effectLst/>
              </a:rPr>
            </a:br>
            <a:endParaRPr lang="en-US" dirty="0">
              <a:solidFill>
                <a:schemeClr val="tx1"/>
              </a:solidFill>
            </a:endParaRPr>
          </a:p>
        </p:txBody>
      </p:sp>
      <p:sp>
        <p:nvSpPr>
          <p:cNvPr id="7" name="TextBox 6">
            <a:extLst>
              <a:ext uri="{FF2B5EF4-FFF2-40B4-BE49-F238E27FC236}">
                <a16:creationId xmlns:a16="http://schemas.microsoft.com/office/drawing/2014/main" id="{D7D108ED-A42A-442E-82F7-1C49973B78F1}"/>
              </a:ext>
            </a:extLst>
          </p:cNvPr>
          <p:cNvSpPr txBox="1"/>
          <p:nvPr/>
        </p:nvSpPr>
        <p:spPr>
          <a:xfrm>
            <a:off x="8277789" y="2484345"/>
            <a:ext cx="3184537"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Use the </a:t>
            </a:r>
            <a:r>
              <a:rPr kumimoji="0" lang="en-US" sz="2000" b="0" i="0" u="sng" strike="noStrike" kern="1200" cap="none" spc="0" normalizeH="0" baseline="0" noProof="0">
                <a:ln>
                  <a:noFill/>
                </a:ln>
                <a:solidFill>
                  <a:srgbClr val="4BE8FF"/>
                </a:solidFill>
                <a:effectLst/>
                <a:uLnTx/>
                <a:uFillTx/>
                <a:latin typeface="Segoe UI"/>
                <a:ea typeface="+mn-ea"/>
                <a:cs typeface="+mn-cs"/>
                <a:hlinkClick r:id="rId3"/>
              </a:rPr>
              <a:t>Get Started Guides </a:t>
            </a:r>
            <a:r>
              <a:rPr kumimoji="0" lang="en-US" sz="2000" b="0" i="0" u="none" strike="noStrike" kern="1200" cap="none" spc="0" normalizeH="0" baseline="0" noProof="0">
                <a:ln>
                  <a:noFill/>
                </a:ln>
                <a:solidFill>
                  <a:srgbClr val="FFFFFF"/>
                </a:solidFill>
                <a:effectLst/>
                <a:uLnTx/>
                <a:uFillTx/>
                <a:latin typeface="Segoe UI"/>
                <a:ea typeface="+mn-ea"/>
                <a:cs typeface="+mn-cs"/>
              </a:rPr>
              <a:t>as your roadmap through the Cloud Adoption Framework to overcome common blockers</a:t>
            </a:r>
          </a:p>
        </p:txBody>
      </p:sp>
      <p:pic>
        <p:nvPicPr>
          <p:cNvPr id="4" name="Picture 3">
            <a:extLst>
              <a:ext uri="{FF2B5EF4-FFF2-40B4-BE49-F238E27FC236}">
                <a16:creationId xmlns:a16="http://schemas.microsoft.com/office/drawing/2014/main" id="{34371D86-5D95-42C2-818A-8D4CCCB906F2}"/>
              </a:ext>
            </a:extLst>
          </p:cNvPr>
          <p:cNvPicPr>
            <a:picLocks noChangeAspect="1"/>
          </p:cNvPicPr>
          <p:nvPr/>
        </p:nvPicPr>
        <p:blipFill>
          <a:blip r:embed="rId4"/>
          <a:stretch>
            <a:fillRect/>
          </a:stretch>
        </p:blipFill>
        <p:spPr>
          <a:xfrm>
            <a:off x="1607127" y="1426090"/>
            <a:ext cx="5986718" cy="4619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589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0712" y="2875001"/>
            <a:ext cx="10780607" cy="553998"/>
          </a:xfrm>
          <a:noFill/>
        </p:spPr>
        <p:txBody>
          <a:bodyPr/>
          <a:lstStyle/>
          <a:p>
            <a:r>
              <a:rPr lang="en-US" sz="4000">
                <a:latin typeface="Segoe UI Semibold" panose="020B0702040204020203" pitchFamily="34" charset="0"/>
                <a:cs typeface="Segoe UI Semibold" panose="020B0702040204020203" pitchFamily="34" charset="0"/>
              </a:rPr>
              <a:t>Tools, templates, and assessments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49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white"/>
                </a:solidFill>
                <a:effectLst/>
                <a:uLnTx/>
                <a:uFillTx/>
                <a:latin typeface="Segoe UI Semibold"/>
                <a:ea typeface="+mn-ea"/>
                <a:cs typeface="Segoe UI" pitchFamily="34" charset="0"/>
              </a:rPr>
              <a:t>Tools, templates, and assessments</a:t>
            </a: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prstClr val="white"/>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none" strike="noStrike" kern="1200" cap="none" spc="0" normalizeH="0" baseline="0" noProof="0">
              <a:ln>
                <a:noFill/>
              </a:ln>
              <a:solidFill>
                <a:prstClr val="white"/>
              </a:solidFill>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954107"/>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0">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4">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6">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Microsoft Azure Well-Architected R</a:t>
            </a:r>
            <a:r>
              <a:rPr kumimoji="0" lang="en-US" sz="12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eview</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a:ln>
                  <a:noFill/>
                </a:ln>
                <a:solidFill>
                  <a:prstClr val="black"/>
                </a:solidFill>
                <a:effectLst/>
                <a:uLnTx/>
                <a:uFillTx/>
                <a:latin typeface="Segoe UI" panose="020B0502040204020203" pitchFamily="34" charset="0"/>
                <a:ea typeface="+mn-ea"/>
                <a:cs typeface="+mn-cs"/>
                <a:hlinkClick r:id="rId25">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a:ln>
                <a:noFill/>
              </a:ln>
              <a:solidFill>
                <a:prstClr val="black"/>
              </a:solidFill>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868" cy="864397"/>
          </a:xfrm>
          <a:prstGeom prst="bentConnector3">
            <a:avLst>
              <a:gd name="adj1" fmla="val -29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1503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1549EC1-DF24-4666-B7D9-12F17B8065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0" name="Title 1">
            <a:extLst>
              <a:ext uri="{FF2B5EF4-FFF2-40B4-BE49-F238E27FC236}">
                <a16:creationId xmlns:a16="http://schemas.microsoft.com/office/drawing/2014/main" id="{8BB4EBAE-AACE-43CB-9185-356C6BF842CE}"/>
              </a:ext>
            </a:extLst>
          </p:cNvPr>
          <p:cNvSpPr txBox="1">
            <a:spLocks/>
          </p:cNvSpPr>
          <p:nvPr/>
        </p:nvSpPr>
        <p:spPr>
          <a:xfrm>
            <a:off x="595400" y="3152001"/>
            <a:ext cx="10478121" cy="5539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a:ln w="3175">
                  <a:noFill/>
                </a:ln>
                <a:solidFill>
                  <a:srgbClr val="50E6FF"/>
                </a:solidFill>
                <a:effectLst/>
                <a:uLnTx/>
                <a:uFillTx/>
                <a:latin typeface="Segoe UI Semibold" panose="020B0702040204020203" pitchFamily="34" charset="0"/>
                <a:ea typeface="+mn-ea"/>
                <a:cs typeface="Segoe UI Semibold" panose="020B0702040204020203" pitchFamily="34" charset="0"/>
              </a:rPr>
              <a:t>Customer Story</a:t>
            </a:r>
          </a:p>
        </p:txBody>
      </p:sp>
    </p:spTree>
    <p:extLst>
      <p:ext uri="{BB962C8B-B14F-4D97-AF65-F5344CB8AC3E}">
        <p14:creationId xmlns:p14="http://schemas.microsoft.com/office/powerpoint/2010/main" val="27305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20EF8D-F3BB-4DFA-A562-E9084F469A34}"/>
              </a:ext>
            </a:extLst>
          </p:cNvPr>
          <p:cNvSpPr>
            <a:spLocks noGrp="1"/>
          </p:cNvSpPr>
          <p:nvPr>
            <p:ph type="title"/>
          </p:nvPr>
        </p:nvSpPr>
        <p:spPr>
          <a:xfrm>
            <a:off x="588263" y="457200"/>
            <a:ext cx="11018520" cy="553998"/>
          </a:xfrm>
        </p:spPr>
        <p:txBody>
          <a:bodyPr wrap="square" anchor="t">
            <a:normAutofit/>
          </a:bodyPr>
          <a:lstStyle/>
          <a:p>
            <a:r>
              <a:rPr lang="en-US" dirty="0"/>
              <a:t>Our Journey over the next two days…</a:t>
            </a:r>
          </a:p>
        </p:txBody>
      </p:sp>
      <p:pic>
        <p:nvPicPr>
          <p:cNvPr id="6" name="Picture 2">
            <a:extLst>
              <a:ext uri="{FF2B5EF4-FFF2-40B4-BE49-F238E27FC236}">
                <a16:creationId xmlns:a16="http://schemas.microsoft.com/office/drawing/2014/main" id="{C5AF4BCC-C1EC-4AD4-B291-5C8C4951EC8E}"/>
              </a:ext>
            </a:extLst>
          </p:cNvPr>
          <p:cNvPicPr>
            <a:picLocks noChangeAspect="1"/>
          </p:cNvPicPr>
          <p:nvPr/>
        </p:nvPicPr>
        <p:blipFill rotWithShape="1">
          <a:blip r:embed="rId2"/>
          <a:srcRect l="-22" t="15848" r="22" b="10494"/>
          <a:stretch/>
        </p:blipFill>
        <p:spPr>
          <a:xfrm>
            <a:off x="584518" y="1599692"/>
            <a:ext cx="11018838" cy="4545076"/>
          </a:xfrm>
          <a:prstGeom prst="rect">
            <a:avLst/>
          </a:prstGeom>
          <a:noFill/>
        </p:spPr>
      </p:pic>
      <p:pic>
        <p:nvPicPr>
          <p:cNvPr id="8" name="Picture 2">
            <a:extLst>
              <a:ext uri="{FF2B5EF4-FFF2-40B4-BE49-F238E27FC236}">
                <a16:creationId xmlns:a16="http://schemas.microsoft.com/office/drawing/2014/main" id="{187902BE-7D90-424B-8C96-970526CDDA26}"/>
              </a:ext>
            </a:extLst>
          </p:cNvPr>
          <p:cNvPicPr>
            <a:picLocks noChangeAspect="1"/>
          </p:cNvPicPr>
          <p:nvPr/>
        </p:nvPicPr>
        <p:blipFill rotWithShape="1">
          <a:blip r:embed="rId2"/>
          <a:srcRect l="45762" t="93929" r="-22" b="-2052"/>
          <a:stretch/>
        </p:blipFill>
        <p:spPr>
          <a:xfrm>
            <a:off x="3488786" y="6285441"/>
            <a:ext cx="5978771" cy="501278"/>
          </a:xfrm>
          <a:prstGeom prst="rect">
            <a:avLst/>
          </a:prstGeom>
          <a:noFill/>
        </p:spPr>
      </p:pic>
    </p:spTree>
    <p:extLst>
      <p:ext uri="{BB962C8B-B14F-4D97-AF65-F5344CB8AC3E}">
        <p14:creationId xmlns:p14="http://schemas.microsoft.com/office/powerpoint/2010/main" val="33860326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9E77ED-294F-4DB5-BFB8-30058E67828D}"/>
              </a:ext>
            </a:extLst>
          </p:cNvPr>
          <p:cNvGrpSpPr/>
          <p:nvPr/>
        </p:nvGrpSpPr>
        <p:grpSpPr>
          <a:xfrm>
            <a:off x="457200" y="1110148"/>
            <a:ext cx="6300631" cy="4013319"/>
            <a:chOff x="325549" y="487848"/>
            <a:chExt cx="6300631" cy="4013319"/>
          </a:xfrm>
        </p:grpSpPr>
        <p:graphicFrame>
          <p:nvGraphicFramePr>
            <p:cNvPr id="7" name="Diagram 6">
              <a:extLst>
                <a:ext uri="{FF2B5EF4-FFF2-40B4-BE49-F238E27FC236}">
                  <a16:creationId xmlns:a16="http://schemas.microsoft.com/office/drawing/2014/main" id="{8E11689C-1A79-4A2E-B8EE-A619B64D4DC5}"/>
                </a:ext>
              </a:extLst>
            </p:cNvPr>
            <p:cNvGraphicFramePr/>
            <p:nvPr/>
          </p:nvGraphicFramePr>
          <p:xfrm>
            <a:off x="325549" y="487848"/>
            <a:ext cx="6300631" cy="4013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id="{132BA7A9-E1B4-4F5B-B424-BE5D2F90524B}"/>
                </a:ext>
              </a:extLst>
            </p:cNvPr>
            <p:cNvSpPr/>
            <p:nvPr/>
          </p:nvSpPr>
          <p:spPr>
            <a:xfrm>
              <a:off x="2885581" y="1869882"/>
              <a:ext cx="1180565" cy="124925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Landing Zone</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CBDF7761-3E98-4CE7-87E4-E2F068DC5441}"/>
              </a:ext>
            </a:extLst>
          </p:cNvPr>
          <p:cNvGrpSpPr/>
          <p:nvPr/>
        </p:nvGrpSpPr>
        <p:grpSpPr>
          <a:xfrm>
            <a:off x="7415101" y="1110148"/>
            <a:ext cx="4849877" cy="2744303"/>
            <a:chOff x="325549" y="487848"/>
            <a:chExt cx="6300631" cy="4013319"/>
          </a:xfrm>
          <a:solidFill>
            <a:srgbClr val="FFC000"/>
          </a:solidFill>
        </p:grpSpPr>
        <p:graphicFrame>
          <p:nvGraphicFramePr>
            <p:cNvPr id="11" name="Diagram 10">
              <a:extLst>
                <a:ext uri="{FF2B5EF4-FFF2-40B4-BE49-F238E27FC236}">
                  <a16:creationId xmlns:a16="http://schemas.microsoft.com/office/drawing/2014/main" id="{690E10A0-A448-4841-9D09-667285277B0A}"/>
                </a:ext>
              </a:extLst>
            </p:cNvPr>
            <p:cNvGraphicFramePr/>
            <p:nvPr/>
          </p:nvGraphicFramePr>
          <p:xfrm>
            <a:off x="325549" y="487848"/>
            <a:ext cx="6300631" cy="40133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Oval 11">
              <a:extLst>
                <a:ext uri="{FF2B5EF4-FFF2-40B4-BE49-F238E27FC236}">
                  <a16:creationId xmlns:a16="http://schemas.microsoft.com/office/drawing/2014/main" id="{B9CB2C0A-5E56-49BA-887E-030778969B2D}"/>
                </a:ext>
              </a:extLst>
            </p:cNvPr>
            <p:cNvSpPr/>
            <p:nvPr/>
          </p:nvSpPr>
          <p:spPr>
            <a:xfrm>
              <a:off x="2677008" y="1804877"/>
              <a:ext cx="1597712" cy="124925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Data  Modernization</a:t>
              </a:r>
              <a:endParaRPr kumimoji="0" lang="en-CA" sz="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4920D48-391F-457B-B85B-805EA157B373}"/>
              </a:ext>
            </a:extLst>
          </p:cNvPr>
          <p:cNvGrpSpPr/>
          <p:nvPr/>
        </p:nvGrpSpPr>
        <p:grpSpPr>
          <a:xfrm>
            <a:off x="4990162" y="2676902"/>
            <a:ext cx="4849877" cy="2744303"/>
            <a:chOff x="325549" y="487848"/>
            <a:chExt cx="6300631" cy="4013319"/>
          </a:xfrm>
        </p:grpSpPr>
        <p:graphicFrame>
          <p:nvGraphicFramePr>
            <p:cNvPr id="17" name="Diagram 16">
              <a:extLst>
                <a:ext uri="{FF2B5EF4-FFF2-40B4-BE49-F238E27FC236}">
                  <a16:creationId xmlns:a16="http://schemas.microsoft.com/office/drawing/2014/main" id="{2698CF06-9DBF-496B-9B0E-C43C0D40AD7E}"/>
                </a:ext>
              </a:extLst>
            </p:cNvPr>
            <p:cNvGraphicFramePr/>
            <p:nvPr/>
          </p:nvGraphicFramePr>
          <p:xfrm>
            <a:off x="325549" y="487848"/>
            <a:ext cx="6300631" cy="401331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8" name="Oval 17">
              <a:extLst>
                <a:ext uri="{FF2B5EF4-FFF2-40B4-BE49-F238E27FC236}">
                  <a16:creationId xmlns:a16="http://schemas.microsoft.com/office/drawing/2014/main" id="{33A258FB-9F28-42C3-929C-4F1C6C7C8E25}"/>
                </a:ext>
              </a:extLst>
            </p:cNvPr>
            <p:cNvSpPr/>
            <p:nvPr/>
          </p:nvSpPr>
          <p:spPr>
            <a:xfrm>
              <a:off x="2677008" y="1804877"/>
              <a:ext cx="1597712" cy="12492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Modernization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TextBox 20">
            <a:extLst>
              <a:ext uri="{FF2B5EF4-FFF2-40B4-BE49-F238E27FC236}">
                <a16:creationId xmlns:a16="http://schemas.microsoft.com/office/drawing/2014/main" id="{1DCE0306-6D83-4D43-BF81-1C17CA7C91B5}"/>
              </a:ext>
            </a:extLst>
          </p:cNvPr>
          <p:cNvSpPr txBox="1"/>
          <p:nvPr/>
        </p:nvSpPr>
        <p:spPr>
          <a:xfrm>
            <a:off x="654050" y="269214"/>
            <a:ext cx="113982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Customer Digital Journey Varies  - But CAF can  help on all type of Customer Journeys</a:t>
            </a:r>
            <a:endParaRPr kumimoji="0" lang="en-CA" sz="2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1CFBCFBE-9222-4F79-8971-1E93AC27EC65}"/>
              </a:ext>
            </a:extLst>
          </p:cNvPr>
          <p:cNvSpPr/>
          <p:nvPr/>
        </p:nvSpPr>
        <p:spPr>
          <a:xfrm>
            <a:off x="1136650" y="5503537"/>
            <a:ext cx="10598150" cy="649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Govern</a:t>
            </a:r>
            <a:endParaRPr kumimoji="0" lang="en-CA" sz="32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19378C93-61BA-444E-A8D3-C82437684FB2}"/>
              </a:ext>
            </a:extLst>
          </p:cNvPr>
          <p:cNvSpPr/>
          <p:nvPr/>
        </p:nvSpPr>
        <p:spPr>
          <a:xfrm>
            <a:off x="1136650" y="6172808"/>
            <a:ext cx="10598150" cy="6499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Managing</a:t>
            </a:r>
            <a:endParaRPr kumimoji="0" lang="en-CA" sz="3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37475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666B-FC02-4A38-AF2C-BF4C9F8C492B}"/>
              </a:ext>
            </a:extLst>
          </p:cNvPr>
          <p:cNvSpPr>
            <a:spLocks noGrp="1"/>
          </p:cNvSpPr>
          <p:nvPr>
            <p:ph type="title"/>
          </p:nvPr>
        </p:nvSpPr>
        <p:spPr/>
        <p:txBody>
          <a:bodyPr/>
          <a:lstStyle/>
          <a:p>
            <a:r>
              <a:rPr lang="en-US"/>
              <a:t>Must do for every project </a:t>
            </a:r>
            <a:endParaRPr lang="en-CA"/>
          </a:p>
        </p:txBody>
      </p:sp>
      <p:sp>
        <p:nvSpPr>
          <p:cNvPr id="3" name="Content Placeholder 2">
            <a:extLst>
              <a:ext uri="{FF2B5EF4-FFF2-40B4-BE49-F238E27FC236}">
                <a16:creationId xmlns:a16="http://schemas.microsoft.com/office/drawing/2014/main" id="{9BA5EE98-7647-4C81-AE60-1D5FDE3F9723}"/>
              </a:ext>
            </a:extLst>
          </p:cNvPr>
          <p:cNvSpPr>
            <a:spLocks noGrp="1"/>
          </p:cNvSpPr>
          <p:nvPr>
            <p:ph idx="1"/>
          </p:nvPr>
        </p:nvSpPr>
        <p:spPr/>
        <p:txBody>
          <a:bodyPr>
            <a:noAutofit/>
          </a:bodyPr>
          <a:lstStyle/>
          <a:p>
            <a:pPr algn="l"/>
            <a:r>
              <a:rPr lang="en-US" sz="2000" b="1" i="0">
                <a:solidFill>
                  <a:srgbClr val="2E2E33"/>
                </a:solidFill>
                <a:effectLst/>
                <a:latin typeface="Segoe UI" panose="020B0502040204020203" pitchFamily="34" charset="0"/>
                <a:hlinkClick r:id="rId2"/>
              </a:rPr>
              <a:t>Take inventory of your digital estate</a:t>
            </a:r>
            <a:endParaRPr lang="en-US" sz="2000" b="1" i="0">
              <a:solidFill>
                <a:srgbClr val="2E2E33"/>
              </a:solidFill>
              <a:effectLst/>
              <a:latin typeface="Segoe UI" panose="020B0502040204020203" pitchFamily="34" charset="0"/>
            </a:endParaRPr>
          </a:p>
          <a:p>
            <a:pPr lvl="1"/>
            <a:r>
              <a:rPr lang="en-US" b="0" i="0">
                <a:solidFill>
                  <a:srgbClr val="4C4C51"/>
                </a:solidFill>
                <a:effectLst/>
                <a:latin typeface="Segoe UI" panose="020B0502040204020203" pitchFamily="34" charset="0"/>
              </a:rPr>
              <a:t>Catalogue  of the  workloads, applications, data sources, virtual machines and other IT assets and </a:t>
            </a:r>
            <a:r>
              <a:rPr lang="en-US">
                <a:solidFill>
                  <a:srgbClr val="4C4C51"/>
                </a:solidFill>
                <a:latin typeface="Segoe UI" panose="020B0502040204020203" pitchFamily="34" charset="0"/>
                <a:hlinkClick r:id="rId3">
                  <a:extLst>
                    <a:ext uri="{A12FA001-AC4F-418D-AE19-62706E023703}">
                      <ahyp:hlinkClr xmlns:ahyp="http://schemas.microsoft.com/office/drawing/2018/hyperlinkcolor" val="tx"/>
                    </a:ext>
                  </a:extLst>
                </a:hlinkClick>
              </a:rPr>
              <a:t>evaluate them</a:t>
            </a:r>
            <a:r>
              <a:rPr lang="en-US">
                <a:solidFill>
                  <a:srgbClr val="4C4C51"/>
                </a:solidFill>
                <a:latin typeface="Segoe UI" panose="020B0502040204020203" pitchFamily="34" charset="0"/>
              </a:rPr>
              <a:t> to </a:t>
            </a:r>
            <a:r>
              <a:rPr lang="en-US" b="0" i="0">
                <a:solidFill>
                  <a:srgbClr val="4C4C51"/>
                </a:solidFill>
                <a:effectLst/>
                <a:latin typeface="Segoe UI" panose="020B0502040204020203" pitchFamily="34" charset="0"/>
              </a:rPr>
              <a:t>determine the </a:t>
            </a:r>
            <a:r>
              <a:rPr lang="en-US">
                <a:solidFill>
                  <a:srgbClr val="4C4C51"/>
                </a:solidFill>
                <a:latin typeface="Segoe UI" panose="020B0502040204020203" pitchFamily="34" charset="0"/>
              </a:rPr>
              <a:t>best way to host them in the cloud.</a:t>
            </a:r>
          </a:p>
          <a:p>
            <a:r>
              <a:rPr lang="en-US" sz="2000" b="1" i="0">
                <a:solidFill>
                  <a:srgbClr val="2E2E33"/>
                </a:solidFill>
                <a:effectLst/>
                <a:latin typeface="Segoe UI" panose="020B0502040204020203" pitchFamily="34" charset="0"/>
                <a:hlinkClick r:id="rId4"/>
              </a:rPr>
              <a:t>Identify business risks and define risk tolerances</a:t>
            </a:r>
            <a:endParaRPr lang="en-US" sz="2000" b="1" i="0">
              <a:solidFill>
                <a:srgbClr val="2E2E33"/>
              </a:solidFill>
              <a:effectLst/>
              <a:latin typeface="Segoe UI" panose="020B0502040204020203" pitchFamily="34" charset="0"/>
            </a:endParaRPr>
          </a:p>
          <a:p>
            <a:pPr lvl="1"/>
            <a:r>
              <a:rPr lang="en-US">
                <a:solidFill>
                  <a:srgbClr val="4C4C51"/>
                </a:solidFill>
                <a:latin typeface="Segoe UI" panose="020B0502040204020203" pitchFamily="34" charset="0"/>
              </a:rPr>
              <a:t>B</a:t>
            </a:r>
            <a:r>
              <a:rPr lang="en-US" b="0" i="0">
                <a:solidFill>
                  <a:srgbClr val="4C4C51"/>
                </a:solidFill>
                <a:effectLst/>
                <a:latin typeface="Segoe UI" panose="020B0502040204020203" pitchFamily="34" charset="0"/>
              </a:rPr>
              <a:t>usiness risks and your risk tolerance.</a:t>
            </a:r>
            <a:endParaRPr lang="en-CA"/>
          </a:p>
          <a:p>
            <a:r>
              <a:rPr lang="en-CA" sz="2000" b="1" i="0">
                <a:solidFill>
                  <a:srgbClr val="2E2E33"/>
                </a:solidFill>
                <a:effectLst/>
                <a:latin typeface="Segoe UI" panose="020B0502040204020203" pitchFamily="34" charset="0"/>
                <a:hlinkClick r:id="rId5"/>
              </a:rPr>
              <a:t>Governance </a:t>
            </a:r>
            <a:endParaRPr lang="en-CA" sz="2000" b="1" i="0">
              <a:solidFill>
                <a:srgbClr val="2E2E33"/>
              </a:solidFill>
              <a:effectLst/>
              <a:latin typeface="Segoe UI" panose="020B0502040204020203" pitchFamily="34" charset="0"/>
            </a:endParaRPr>
          </a:p>
          <a:p>
            <a:pPr lvl="1"/>
            <a:r>
              <a:rPr lang="en-US">
                <a:solidFill>
                  <a:srgbClr val="4C4C51"/>
                </a:solidFill>
                <a:latin typeface="Segoe UI" panose="020B0502040204020203" pitchFamily="34" charset="0"/>
              </a:rPr>
              <a:t>Co</a:t>
            </a:r>
            <a:r>
              <a:rPr lang="en-US" b="0" i="0">
                <a:solidFill>
                  <a:srgbClr val="4C4C51"/>
                </a:solidFill>
                <a:effectLst/>
                <a:latin typeface="Segoe UI" panose="020B0502040204020203" pitchFamily="34" charset="0"/>
              </a:rPr>
              <a:t>st management, </a:t>
            </a:r>
          </a:p>
          <a:p>
            <a:pPr lvl="1"/>
            <a:r>
              <a:rPr lang="en-US">
                <a:solidFill>
                  <a:srgbClr val="4C4C51"/>
                </a:solidFill>
                <a:latin typeface="Segoe UI" panose="020B0502040204020203" pitchFamily="34" charset="0"/>
              </a:rPr>
              <a:t>Secu</a:t>
            </a:r>
            <a:r>
              <a:rPr lang="en-US" b="0" i="0">
                <a:solidFill>
                  <a:srgbClr val="4C4C51"/>
                </a:solidFill>
                <a:effectLst/>
                <a:latin typeface="Segoe UI" panose="020B0502040204020203" pitchFamily="34" charset="0"/>
              </a:rPr>
              <a:t>rity baseline. </a:t>
            </a:r>
          </a:p>
          <a:p>
            <a:pPr lvl="1"/>
            <a:r>
              <a:rPr lang="en-US" b="0" i="0">
                <a:solidFill>
                  <a:srgbClr val="4C4C51"/>
                </a:solidFill>
                <a:effectLst/>
                <a:latin typeface="Segoe UI" panose="020B0502040204020203" pitchFamily="34" charset="0"/>
              </a:rPr>
              <a:t>Resource consistency </a:t>
            </a:r>
          </a:p>
          <a:p>
            <a:pPr lvl="1"/>
            <a:r>
              <a:rPr lang="en-US" b="0" i="0">
                <a:solidFill>
                  <a:srgbClr val="4C4C51"/>
                </a:solidFill>
                <a:effectLst/>
                <a:latin typeface="Segoe UI" panose="020B0502040204020203" pitchFamily="34" charset="0"/>
              </a:rPr>
              <a:t>Identity baseline </a:t>
            </a:r>
          </a:p>
          <a:p>
            <a:pPr lvl="1"/>
            <a:r>
              <a:rPr lang="en-US" b="0" i="0">
                <a:solidFill>
                  <a:srgbClr val="4C4C51"/>
                </a:solidFill>
                <a:effectLst/>
                <a:latin typeface="Segoe UI" panose="020B0502040204020203" pitchFamily="34" charset="0"/>
              </a:rPr>
              <a:t>Deployment automation.</a:t>
            </a:r>
            <a:endParaRPr lang="en-CA" b="1" i="0">
              <a:solidFill>
                <a:srgbClr val="2E2E33"/>
              </a:solidFill>
              <a:effectLst/>
              <a:latin typeface="Segoe UI" panose="020B0502040204020203" pitchFamily="34" charset="0"/>
            </a:endParaRPr>
          </a:p>
        </p:txBody>
      </p:sp>
    </p:spTree>
    <p:extLst>
      <p:ext uri="{BB962C8B-B14F-4D97-AF65-F5344CB8AC3E}">
        <p14:creationId xmlns:p14="http://schemas.microsoft.com/office/powerpoint/2010/main" val="1250208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F4B70-03DF-4CC5-B1DE-C11A7AFFE0F0}"/>
              </a:ext>
            </a:extLst>
          </p:cNvPr>
          <p:cNvSpPr>
            <a:spLocks noGrp="1"/>
          </p:cNvSpPr>
          <p:nvPr>
            <p:ph idx="1"/>
          </p:nvPr>
        </p:nvSpPr>
        <p:spPr>
          <a:xfrm>
            <a:off x="114300" y="377825"/>
            <a:ext cx="8388350" cy="663576"/>
          </a:xfrm>
        </p:spPr>
        <p:txBody>
          <a:bodyPr/>
          <a:lstStyle/>
          <a:p>
            <a:pPr marL="0" indent="0">
              <a:buNone/>
            </a:pPr>
            <a:r>
              <a:rPr lang="en-US" b="1" i="0">
                <a:solidFill>
                  <a:srgbClr val="171717"/>
                </a:solidFill>
                <a:effectLst/>
                <a:latin typeface="Segoe UI" panose="020B0502040204020203" pitchFamily="34" charset="0"/>
              </a:rPr>
              <a:t>Minimum viable product (MVP)</a:t>
            </a:r>
          </a:p>
          <a:p>
            <a:endParaRPr lang="en-CA"/>
          </a:p>
        </p:txBody>
      </p:sp>
      <p:sp>
        <p:nvSpPr>
          <p:cNvPr id="5" name="TextBox 4">
            <a:extLst>
              <a:ext uri="{FF2B5EF4-FFF2-40B4-BE49-F238E27FC236}">
                <a16:creationId xmlns:a16="http://schemas.microsoft.com/office/drawing/2014/main" id="{63683453-C935-447B-A5AC-431FD85A69A0}"/>
              </a:ext>
            </a:extLst>
          </p:cNvPr>
          <p:cNvSpPr txBox="1"/>
          <p:nvPr/>
        </p:nvSpPr>
        <p:spPr>
          <a:xfrm>
            <a:off x="450850" y="5709335"/>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Segoe UI"/>
                <a:ea typeface="+mn-ea"/>
                <a:cs typeface="+mn-cs"/>
                <a:hlinkClick r:id="rId2"/>
              </a:rPr>
              <a:t>https://www.starshotsoftware.com/post/best-practices-for-building-a-successful-mvp</a:t>
            </a: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2B1C23D-620F-4AE4-A776-55E5A4242B2B}"/>
              </a:ext>
            </a:extLst>
          </p:cNvPr>
          <p:cNvPicPr>
            <a:picLocks noChangeAspect="1"/>
          </p:cNvPicPr>
          <p:nvPr/>
        </p:nvPicPr>
        <p:blipFill>
          <a:blip r:embed="rId3"/>
          <a:stretch>
            <a:fillRect/>
          </a:stretch>
        </p:blipFill>
        <p:spPr>
          <a:xfrm>
            <a:off x="6146788" y="1920073"/>
            <a:ext cx="5416562" cy="3646390"/>
          </a:xfrm>
          <a:prstGeom prst="rect">
            <a:avLst/>
          </a:prstGeom>
        </p:spPr>
      </p:pic>
      <p:pic>
        <p:nvPicPr>
          <p:cNvPr id="9" name="Picture 8">
            <a:extLst>
              <a:ext uri="{FF2B5EF4-FFF2-40B4-BE49-F238E27FC236}">
                <a16:creationId xmlns:a16="http://schemas.microsoft.com/office/drawing/2014/main" id="{B15E4280-7342-46F1-BB8D-53195380C300}"/>
              </a:ext>
            </a:extLst>
          </p:cNvPr>
          <p:cNvPicPr>
            <a:picLocks noChangeAspect="1"/>
          </p:cNvPicPr>
          <p:nvPr/>
        </p:nvPicPr>
        <p:blipFill>
          <a:blip r:embed="rId4"/>
          <a:stretch>
            <a:fillRect/>
          </a:stretch>
        </p:blipFill>
        <p:spPr>
          <a:xfrm>
            <a:off x="809611" y="1184273"/>
            <a:ext cx="3638577" cy="2305067"/>
          </a:xfrm>
          <a:prstGeom prst="rect">
            <a:avLst/>
          </a:prstGeom>
        </p:spPr>
      </p:pic>
    </p:spTree>
    <p:extLst>
      <p:ext uri="{BB962C8B-B14F-4D97-AF65-F5344CB8AC3E}">
        <p14:creationId xmlns:p14="http://schemas.microsoft.com/office/powerpoint/2010/main" val="1767473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9A2BFFA-BB14-43F2-A511-8AC53E78CA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2074707" y="622924"/>
            <a:ext cx="8260213" cy="430887"/>
          </a:xfrm>
        </p:spPr>
        <p:txBody>
          <a:bodyPr/>
          <a:lstStyle/>
          <a:p>
            <a:pPr algn="ctr"/>
            <a:r>
              <a:rPr lang="en-US" sz="2800"/>
              <a:t>Accelerate your digital transformation journey</a:t>
            </a:r>
          </a:p>
        </p:txBody>
      </p:sp>
      <p:sp>
        <p:nvSpPr>
          <p:cNvPr id="9" name="Oval 8">
            <a:extLst>
              <a:ext uri="{FF2B5EF4-FFF2-40B4-BE49-F238E27FC236}">
                <a16:creationId xmlns:a16="http://schemas.microsoft.com/office/drawing/2014/main" id="{9CBB58D7-DBF2-4006-A388-E1D063E194C6}"/>
              </a:ext>
            </a:extLst>
          </p:cNvPr>
          <p:cNvSpPr/>
          <p:nvPr/>
        </p:nvSpPr>
        <p:spPr bwMode="auto">
          <a:xfrm>
            <a:off x="5298744" y="1607247"/>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67E64699-FEA7-47F3-8581-463703D60C45}"/>
              </a:ext>
            </a:extLst>
          </p:cNvPr>
          <p:cNvSpPr txBox="1"/>
          <p:nvPr/>
        </p:nvSpPr>
        <p:spPr>
          <a:xfrm>
            <a:off x="4318958" y="3104012"/>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Take an 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https://aka.ms/adopt/</a:t>
            </a:r>
            <a:b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b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assess</a:t>
            </a: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rPr>
              <a:t> </a:t>
            </a:r>
          </a:p>
        </p:txBody>
      </p:sp>
      <p:grpSp>
        <p:nvGrpSpPr>
          <p:cNvPr id="31" name="Group 30">
            <a:extLst>
              <a:ext uri="{FF2B5EF4-FFF2-40B4-BE49-F238E27FC236}">
                <a16:creationId xmlns:a16="http://schemas.microsoft.com/office/drawing/2014/main" id="{9D3BFC49-DD89-41A5-8F27-1B333B39F703}"/>
              </a:ext>
              <a:ext uri="{C183D7F6-B498-43B3-948B-1728B52AA6E4}">
                <adec:decorative xmlns:adec="http://schemas.microsoft.com/office/drawing/2017/decorative" val="1"/>
              </a:ext>
            </a:extLst>
          </p:cNvPr>
          <p:cNvGrpSpPr/>
          <p:nvPr/>
        </p:nvGrpSpPr>
        <p:grpSpPr>
          <a:xfrm>
            <a:off x="362237" y="1696523"/>
            <a:ext cx="3215390" cy="2242275"/>
            <a:chOff x="4476621" y="2426464"/>
            <a:chExt cx="3215390" cy="2242275"/>
          </a:xfrm>
        </p:grpSpPr>
        <p:sp>
          <p:nvSpPr>
            <p:cNvPr id="13" name="TextBox 12">
              <a:extLst>
                <a:ext uri="{FF2B5EF4-FFF2-40B4-BE49-F238E27FC236}">
                  <a16:creationId xmlns:a16="http://schemas.microsoft.com/office/drawing/2014/main" id="{2F8E5085-D6E0-4D6A-BCD2-7F25701AF055}"/>
                </a:ext>
              </a:extLst>
            </p:cNvPr>
            <p:cNvSpPr txBox="1"/>
            <p:nvPr/>
          </p:nvSpPr>
          <p:spPr>
            <a:xfrm>
              <a:off x="4476621" y="3837742"/>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Find a 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6"/>
                </a:rPr>
                <a:t>https://aka.ms/adopt/</a:t>
              </a:r>
              <a:b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6"/>
                </a:rPr>
              </a:b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6"/>
                </a:rPr>
                <a:t>findapartner</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5165B6B0-9320-416E-9951-3557D39E278F}"/>
                </a:ext>
              </a:extLst>
            </p:cNvPr>
            <p:cNvSpPr/>
            <p:nvPr/>
          </p:nvSpPr>
          <p:spPr bwMode="auto">
            <a:xfrm>
              <a:off x="5456407" y="2426464"/>
              <a:ext cx="1255818" cy="1255818"/>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8B271364-EE69-45DB-AB1A-F7F5B1E48BB1}"/>
              </a:ext>
              <a:ext uri="{C183D7F6-B498-43B3-948B-1728B52AA6E4}">
                <adec:decorative xmlns:adec="http://schemas.microsoft.com/office/drawing/2017/decorative" val="1"/>
              </a:ext>
            </a:extLst>
          </p:cNvPr>
          <p:cNvGrpSpPr/>
          <p:nvPr/>
        </p:nvGrpSpPr>
        <p:grpSpPr>
          <a:xfrm>
            <a:off x="8413968" y="1624349"/>
            <a:ext cx="3215390" cy="2300029"/>
            <a:chOff x="8143365" y="2426464"/>
            <a:chExt cx="3215390" cy="2300029"/>
          </a:xfrm>
        </p:grpSpPr>
        <p:sp>
          <p:nvSpPr>
            <p:cNvPr id="20" name="TextBox 19">
              <a:extLst>
                <a:ext uri="{FF2B5EF4-FFF2-40B4-BE49-F238E27FC236}">
                  <a16:creationId xmlns:a16="http://schemas.microsoft.com/office/drawing/2014/main" id="{F1013BD4-2EAA-4ED4-ACED-51F7F3E01A4D}"/>
                </a:ext>
              </a:extLst>
            </p:cNvPr>
            <p:cNvSpPr txBox="1"/>
            <p:nvPr/>
          </p:nvSpPr>
          <p:spPr>
            <a:xfrm>
              <a:off x="8143365" y="3895496"/>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Read Documentation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https://aka.ms/adopt/</a:t>
              </a:r>
              <a:b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b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overview</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9A578768-973A-4CDC-AE5E-358E5C47F772}"/>
                </a:ext>
              </a:extLst>
            </p:cNvPr>
            <p:cNvSpPr/>
            <p:nvPr/>
          </p:nvSpPr>
          <p:spPr bwMode="auto">
            <a:xfrm>
              <a:off x="9123151" y="2426464"/>
              <a:ext cx="1255818" cy="1255818"/>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TextBox 2">
            <a:extLst>
              <a:ext uri="{FF2B5EF4-FFF2-40B4-BE49-F238E27FC236}">
                <a16:creationId xmlns:a16="http://schemas.microsoft.com/office/drawing/2014/main" id="{C142DCE5-5D6C-4E1D-B8B8-140C0D8F491E}"/>
              </a:ext>
            </a:extLst>
          </p:cNvPr>
          <p:cNvSpPr txBox="1"/>
          <p:nvPr/>
        </p:nvSpPr>
        <p:spPr>
          <a:xfrm>
            <a:off x="2300946" y="5020365"/>
            <a:ext cx="321539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Find consulting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a:hlinkClick r:id="rId8"/>
              </a:rPr>
              <a:t>Microsoft Consulting Services</a:t>
            </a: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a:endParaRPr>
          </a:p>
        </p:txBody>
      </p:sp>
      <p:sp>
        <p:nvSpPr>
          <p:cNvPr id="10" name="TextBox 9">
            <a:extLst>
              <a:ext uri="{FF2B5EF4-FFF2-40B4-BE49-F238E27FC236}">
                <a16:creationId xmlns:a16="http://schemas.microsoft.com/office/drawing/2014/main" id="{2AF3050C-6A71-43DF-B6BE-D4BA67270E2E}"/>
              </a:ext>
            </a:extLst>
          </p:cNvPr>
          <p:cNvSpPr txBox="1"/>
          <p:nvPr/>
        </p:nvSpPr>
        <p:spPr>
          <a:xfrm>
            <a:off x="6491010" y="5011837"/>
            <a:ext cx="328319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
                <a:ea typeface="+mn-ea"/>
                <a:cs typeface="+mn-cs"/>
              </a:rPr>
              <a:t>Complete learning 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9"/>
              </a:rPr>
              <a:t>Microsoft Learn</a:t>
            </a: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DE95D0C1-5784-470E-A050-E7DE42F11EF7}"/>
              </a:ext>
            </a:extLst>
          </p:cNvPr>
          <p:cNvSpPr/>
          <p:nvPr/>
        </p:nvSpPr>
        <p:spPr bwMode="auto">
          <a:xfrm>
            <a:off x="3246613" y="3505214"/>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CB5B0CC1-4F4D-4DC7-84A2-F24E882156CC}"/>
              </a:ext>
            </a:extLst>
          </p:cNvPr>
          <p:cNvSpPr/>
          <p:nvPr/>
        </p:nvSpPr>
        <p:spPr bwMode="auto">
          <a:xfrm>
            <a:off x="7504699" y="3492174"/>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0EAE3B46-43D5-44DA-A5E6-B3D17A6F0CAF}"/>
              </a:ext>
            </a:extLst>
          </p:cNvPr>
          <p:cNvPicPr>
            <a:picLocks noChangeAspect="1"/>
          </p:cNvPicPr>
          <p:nvPr/>
        </p:nvPicPr>
        <p:blipFill>
          <a:blip r:embed="rId10"/>
          <a:stretch>
            <a:fillRect/>
          </a:stretch>
        </p:blipFill>
        <p:spPr>
          <a:xfrm>
            <a:off x="3602376" y="3721102"/>
            <a:ext cx="594360" cy="594360"/>
          </a:xfrm>
          <a:prstGeom prst="rect">
            <a:avLst/>
          </a:prstGeom>
        </p:spPr>
      </p:pic>
      <p:pic>
        <p:nvPicPr>
          <p:cNvPr id="36" name="Picture 35">
            <a:extLst>
              <a:ext uri="{FF2B5EF4-FFF2-40B4-BE49-F238E27FC236}">
                <a16:creationId xmlns:a16="http://schemas.microsoft.com/office/drawing/2014/main" id="{0EDED05C-D9F1-4AFC-85C2-6C2DEC5D516E}"/>
              </a:ext>
            </a:extLst>
          </p:cNvPr>
          <p:cNvPicPr>
            <a:picLocks noChangeAspect="1"/>
          </p:cNvPicPr>
          <p:nvPr/>
        </p:nvPicPr>
        <p:blipFill>
          <a:blip r:embed="rId11"/>
          <a:stretch>
            <a:fillRect/>
          </a:stretch>
        </p:blipFill>
        <p:spPr>
          <a:xfrm>
            <a:off x="7911955" y="3873748"/>
            <a:ext cx="427349" cy="594360"/>
          </a:xfrm>
          <a:prstGeom prst="rect">
            <a:avLst/>
          </a:prstGeom>
        </p:spPr>
      </p:pic>
      <p:pic>
        <p:nvPicPr>
          <p:cNvPr id="38" name="Picture 37">
            <a:extLst>
              <a:ext uri="{FF2B5EF4-FFF2-40B4-BE49-F238E27FC236}">
                <a16:creationId xmlns:a16="http://schemas.microsoft.com/office/drawing/2014/main" id="{D40585AD-2CEA-418A-9A2E-388EE17028F0}"/>
              </a:ext>
            </a:extLst>
          </p:cNvPr>
          <p:cNvPicPr>
            <a:picLocks noChangeAspect="1"/>
          </p:cNvPicPr>
          <p:nvPr/>
        </p:nvPicPr>
        <p:blipFill>
          <a:blip r:embed="rId12"/>
          <a:stretch>
            <a:fillRect/>
          </a:stretch>
        </p:blipFill>
        <p:spPr>
          <a:xfrm>
            <a:off x="1657700" y="2051072"/>
            <a:ext cx="594360" cy="594360"/>
          </a:xfrm>
          <a:prstGeom prst="rect">
            <a:avLst/>
          </a:prstGeom>
        </p:spPr>
      </p:pic>
      <p:pic>
        <p:nvPicPr>
          <p:cNvPr id="39" name="Picture 38">
            <a:extLst>
              <a:ext uri="{FF2B5EF4-FFF2-40B4-BE49-F238E27FC236}">
                <a16:creationId xmlns:a16="http://schemas.microsoft.com/office/drawing/2014/main" id="{65B0EE65-0985-4C8F-A676-B0A2278BD1DF}"/>
              </a:ext>
            </a:extLst>
          </p:cNvPr>
          <p:cNvPicPr>
            <a:picLocks noChangeAspect="1"/>
          </p:cNvPicPr>
          <p:nvPr/>
        </p:nvPicPr>
        <p:blipFill>
          <a:blip r:embed="rId13"/>
          <a:stretch>
            <a:fillRect/>
          </a:stretch>
        </p:blipFill>
        <p:spPr>
          <a:xfrm>
            <a:off x="9817321" y="1978898"/>
            <a:ext cx="408683" cy="594360"/>
          </a:xfrm>
          <a:prstGeom prst="rect">
            <a:avLst/>
          </a:prstGeom>
        </p:spPr>
      </p:pic>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14"/>
          <a:stretch>
            <a:fillRect/>
          </a:stretch>
        </p:blipFill>
        <p:spPr>
          <a:xfrm>
            <a:off x="5722312" y="1937976"/>
            <a:ext cx="408683" cy="594360"/>
          </a:xfrm>
          <a:prstGeom prst="rect">
            <a:avLst/>
          </a:prstGeom>
        </p:spPr>
      </p:pic>
    </p:spTree>
    <p:extLst>
      <p:ext uri="{BB962C8B-B14F-4D97-AF65-F5344CB8AC3E}">
        <p14:creationId xmlns:p14="http://schemas.microsoft.com/office/powerpoint/2010/main" val="6816870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1</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Establish your Strategy</a:t>
            </a:r>
          </a:p>
        </p:txBody>
      </p:sp>
    </p:spTree>
    <p:extLst>
      <p:ext uri="{BB962C8B-B14F-4D97-AF65-F5344CB8AC3E}">
        <p14:creationId xmlns:p14="http://schemas.microsoft.com/office/powerpoint/2010/main" val="364035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business stakeholders and technicians understand 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63582" y="199993"/>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1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1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P spid="16" grpId="0" animBg="1"/>
      <p:bldP spid="1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1: Establish your Strategy</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3933384"/>
          </a:xfrm>
        </p:spPr>
        <p:txBody>
          <a:bodyPr/>
          <a:lstStyle/>
          <a:p>
            <a:r>
              <a:rPr lang="en-US" sz="1800" dirty="0"/>
              <a:t>In this challenge you will learn about the Define Strategy phase from the Cloud Adoption Framework. You will get familiar and understand that there are many reasons and motivations for a cloud adoption, and identifying and understanding them is key in developing an effective cloud adoption plan for the customer. </a:t>
            </a:r>
            <a:br>
              <a:rPr lang="en-US" sz="1800" dirty="0"/>
            </a:br>
            <a:endParaRPr lang="en-US" sz="1800" dirty="0"/>
          </a:p>
          <a:p>
            <a:r>
              <a:rPr lang="en-US" sz="1800" dirty="0"/>
              <a:t>Every customer has different priorities, processes, and organizational structure that need to be evaluated in order to guarantee a successful cloud journey. You will use this information to start designing your business case and the presentation you will be presenting to the customer’s board.</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3139321"/>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Document motivations and benefits for moving to the cloud.</a:t>
            </a:r>
          </a:p>
          <a:p>
            <a:pPr marL="285750" indent="-285750">
              <a:buFont typeface="Arial" panose="020B0604020202020204" pitchFamily="34" charset="0"/>
              <a:buChar char="•"/>
            </a:pPr>
            <a:r>
              <a:rPr lang="en-US" sz="1800" dirty="0"/>
              <a:t>Establish clear business outcomes, by </a:t>
            </a:r>
            <a:r>
              <a:rPr lang="en-US" sz="1800" dirty="0" err="1"/>
              <a:t>ket</a:t>
            </a:r>
            <a:r>
              <a:rPr lang="en-US" sz="1800" dirty="0"/>
              <a:t> stakeholders or decision-makers, that align with your motivations.</a:t>
            </a:r>
          </a:p>
          <a:p>
            <a:pPr marL="285750" indent="-285750">
              <a:buFont typeface="Arial" panose="020B0604020202020204" pitchFamily="34" charset="0"/>
              <a:buChar char="•"/>
            </a:pPr>
            <a:r>
              <a:rPr lang="en-US" sz="1800" dirty="0"/>
              <a:t>Define your business case by capturing a business justification through a financial model to project business impact.</a:t>
            </a:r>
          </a:p>
        </p:txBody>
      </p:sp>
    </p:spTree>
    <p:extLst>
      <p:ext uri="{BB962C8B-B14F-4D97-AF65-F5344CB8AC3E}">
        <p14:creationId xmlns:p14="http://schemas.microsoft.com/office/powerpoint/2010/main" val="754790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2</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Governance</a:t>
            </a:r>
          </a:p>
        </p:txBody>
      </p:sp>
    </p:spTree>
    <p:extLst>
      <p:ext uri="{BB962C8B-B14F-4D97-AF65-F5344CB8AC3E}">
        <p14:creationId xmlns:p14="http://schemas.microsoft.com/office/powerpoint/2010/main" val="385624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D4E1A5-F178-460A-9D78-F05941571D43}"/>
              </a:ext>
            </a:extLst>
          </p:cNvPr>
          <p:cNvSpPr/>
          <p:nvPr/>
        </p:nvSpPr>
        <p:spPr bwMode="auto">
          <a:xfrm>
            <a:off x="429208" y="4226767"/>
            <a:ext cx="11473867" cy="241349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312500"/>
            <a:ext cx="664410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Policy definition ensures consistency across adoption efforts. Alignment to governance/compliance requirements is key to maintain a well-managed cross-cloud environment.</a:t>
            </a: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9AC8EEF8-D25A-49F6-A6EC-54CD7D89775F}"/>
              </a:ext>
            </a:extLst>
          </p:cNvPr>
          <p:cNvSpPr/>
          <p:nvPr/>
        </p:nvSpPr>
        <p:spPr>
          <a:xfrm>
            <a:off x="592467"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Cost management</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and monitor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Limit IT spend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Scale based on</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business demand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Create cost accountability</a:t>
            </a:r>
          </a:p>
        </p:txBody>
      </p:sp>
      <p:sp>
        <p:nvSpPr>
          <p:cNvPr id="66" name="Freeform: Shape 65">
            <a:extLst>
              <a:ext uri="{FF2B5EF4-FFF2-40B4-BE49-F238E27FC236}">
                <a16:creationId xmlns:a16="http://schemas.microsoft.com/office/drawing/2014/main" id="{0C5C6862-0EB2-478E-AF48-64B8346D0E9A}"/>
              </a:ext>
            </a:extLst>
          </p:cNvPr>
          <p:cNvSpPr/>
          <p:nvPr/>
        </p:nvSpPr>
        <p:spPr>
          <a:xfrm>
            <a:off x="2859071"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Security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Compliance with</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IT Security requirements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security baseline to all adoption efforts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Freeform: Shape 66">
            <a:extLst>
              <a:ext uri="{FF2B5EF4-FFF2-40B4-BE49-F238E27FC236}">
                <a16:creationId xmlns:a16="http://schemas.microsoft.com/office/drawing/2014/main" id="{641DBB87-D006-4DCD-9953-6A2CBD7349ED}"/>
              </a:ext>
            </a:extLst>
          </p:cNvPr>
          <p:cNvSpPr/>
          <p:nvPr/>
        </p:nvSpPr>
        <p:spPr>
          <a:xfrm>
            <a:off x="5128209"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Resource consistency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Consistency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in resource configuration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on boarding, recovery and discoverability practices</a:t>
            </a:r>
          </a:p>
        </p:txBody>
      </p:sp>
      <p:sp>
        <p:nvSpPr>
          <p:cNvPr id="84" name="Freeform: Shape 83">
            <a:extLst>
              <a:ext uri="{FF2B5EF4-FFF2-40B4-BE49-F238E27FC236}">
                <a16:creationId xmlns:a16="http://schemas.microsoft.com/office/drawing/2014/main" id="{44B5953C-88EA-415E-A9D4-196A79955A31}"/>
              </a:ext>
            </a:extLst>
          </p:cNvPr>
          <p:cNvSpPr/>
          <p:nvPr/>
        </p:nvSpPr>
        <p:spPr>
          <a:xfrm>
            <a:off x="7395562"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Identity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identity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access baseline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role definitions and assignments</a:t>
            </a:r>
          </a:p>
        </p:txBody>
      </p:sp>
      <p:sp>
        <p:nvSpPr>
          <p:cNvPr id="85" name="Freeform: Shape 84">
            <a:extLst>
              <a:ext uri="{FF2B5EF4-FFF2-40B4-BE49-F238E27FC236}">
                <a16:creationId xmlns:a16="http://schemas.microsoft.com/office/drawing/2014/main" id="{441FAED2-BE2C-4979-9020-6F8210F1C04A}"/>
              </a:ext>
            </a:extLst>
          </p:cNvPr>
          <p:cNvSpPr/>
          <p:nvPr/>
        </p:nvSpPr>
        <p:spPr>
          <a:xfrm>
            <a:off x="9662915"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Deployment acceleration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Centralize templates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Drive consistency and standardization</a:t>
            </a:r>
          </a:p>
        </p:txBody>
      </p:sp>
      <p:sp>
        <p:nvSpPr>
          <p:cNvPr id="86" name="Freeform: Shape 85">
            <a:extLst>
              <a:ext uri="{FF2B5EF4-FFF2-40B4-BE49-F238E27FC236}">
                <a16:creationId xmlns:a16="http://schemas.microsoft.com/office/drawing/2014/main" id="{31DCE9FD-B981-4ADA-BD17-EB45BB0EF063}"/>
              </a:ext>
            </a:extLst>
          </p:cNvPr>
          <p:cNvSpPr/>
          <p:nvPr/>
        </p:nvSpPr>
        <p:spPr>
          <a:xfrm>
            <a:off x="195015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Document</a:t>
            </a:r>
            <a:r>
              <a:rPr kumimoji="0" lang="en-US" sz="1400" b="0" i="0" u="none" strike="noStrike" kern="1200" cap="none" spc="0" normalizeH="0" baseline="0" noProof="0">
                <a:ln>
                  <a:noFill/>
                </a:ln>
                <a:solidFill>
                  <a:srgbClr val="FFFFFF"/>
                </a:solidFill>
                <a:effectLst/>
                <a:uLnTx/>
                <a:uFillTx/>
                <a:latin typeface="Segoe UI"/>
                <a:ea typeface="+mn-ea"/>
                <a:cs typeface="+mn-cs"/>
              </a:rPr>
              <a:t> evolving 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Document risk tolerance based on </a:t>
            </a:r>
            <a:r>
              <a:rPr kumimoji="0" lang="en-US" sz="1400" b="0" i="0" u="none" strike="noStrike" kern="1200" cap="none" spc="0" normalizeH="0" baseline="0" noProof="0">
                <a:ln>
                  <a:noFill/>
                </a:ln>
                <a:solidFill>
                  <a:srgbClr val="FFFFFF"/>
                </a:solidFill>
                <a:effectLst/>
                <a:uLnTx/>
                <a:uFillTx/>
                <a:latin typeface="Segoe UI Semibold"/>
                <a:ea typeface="+mn-ea"/>
                <a:cs typeface="+mn-cs"/>
              </a:rPr>
              <a:t>data classification</a:t>
            </a:r>
            <a:r>
              <a:rPr kumimoji="0" lang="en-US" sz="1400" b="0" i="0" u="none" strike="noStrike" kern="1200" cap="none" spc="0" normalizeH="0" baseline="0" noProof="0">
                <a:ln>
                  <a:noFill/>
                </a:ln>
                <a:solidFill>
                  <a:srgbClr val="FFFFFF"/>
                </a:solidFill>
                <a:effectLst/>
                <a:uLnTx/>
                <a:uFillTx/>
                <a:latin typeface="Segoe UI"/>
                <a:ea typeface="+mn-ea"/>
                <a:cs typeface="+mn-cs"/>
              </a:rPr>
              <a:t>, and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criticality</a:t>
            </a:r>
          </a:p>
        </p:txBody>
      </p:sp>
      <p:sp>
        <p:nvSpPr>
          <p:cNvPr id="87" name="Freeform: Shape 86">
            <a:extLst>
              <a:ext uri="{FF2B5EF4-FFF2-40B4-BE49-F238E27FC236}">
                <a16:creationId xmlns:a16="http://schemas.microsoft.com/office/drawing/2014/main" id="{B7EF7097-288B-4900-867A-2F8970E32B92}"/>
              </a:ext>
            </a:extLst>
          </p:cNvPr>
          <p:cNvSpPr/>
          <p:nvPr/>
        </p:nvSpPr>
        <p:spPr>
          <a:xfrm>
            <a:off x="483202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Policy &amp; compliance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Convert risk decisions into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policy statements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cloud adoption boundaries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8" name="Freeform: Shape 87">
            <a:extLst>
              <a:ext uri="{FF2B5EF4-FFF2-40B4-BE49-F238E27FC236}">
                <a16:creationId xmlns:a16="http://schemas.microsoft.com/office/drawing/2014/main" id="{8601C48A-B8F3-468E-87A6-4EF320AFCC48}"/>
              </a:ext>
            </a:extLst>
          </p:cNvPr>
          <p:cNvSpPr/>
          <p:nvPr/>
        </p:nvSpPr>
        <p:spPr>
          <a:xfrm>
            <a:off x="7713893"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Processes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processes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monitor violations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Adhere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corporate policies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Center</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of Excellence</a:t>
            </a:r>
          </a:p>
        </p:txBody>
      </p:sp>
    </p:spTree>
    <p:extLst>
      <p:ext uri="{BB962C8B-B14F-4D97-AF65-F5344CB8AC3E}">
        <p14:creationId xmlns:p14="http://schemas.microsoft.com/office/powerpoint/2010/main" val="112515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100000" fill="hold" grpId="1" nodeType="withEffect">
                                  <p:stCondLst>
                                    <p:cond delay="0"/>
                                  </p:stCondLst>
                                  <p:childTnLst>
                                    <p:animMotion origin="layout" path="M 4.16667E-6 0.04491 L 4.16667E-6 3.7037E-7 " pathEditMode="relative" rAng="0" ptsTypes="AA">
                                      <p:cBhvr>
                                        <p:cTn id="9" dur="600" fill="hold"/>
                                        <p:tgtEl>
                                          <p:spTgt spid="86"/>
                                        </p:tgtEl>
                                        <p:attrNameLst>
                                          <p:attrName>ppt_x</p:attrName>
                                          <p:attrName>ppt_y</p:attrName>
                                        </p:attrNameLst>
                                      </p:cBhvr>
                                      <p:rCtr x="0" y="-2245"/>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42" presetClass="path" presetSubtype="0" decel="100000" fill="hold" grpId="1" nodeType="withEffect">
                                  <p:stCondLst>
                                    <p:cond delay="0"/>
                                  </p:stCondLst>
                                  <p:childTnLst>
                                    <p:animMotion origin="layout" path="M 4.16667E-6 0.04491 L 4.16667E-6 3.7037E-7 " pathEditMode="relative" rAng="0" ptsTypes="AA">
                                      <p:cBhvr>
                                        <p:cTn id="15" dur="600" fill="hold"/>
                                        <p:tgtEl>
                                          <p:spTgt spid="87"/>
                                        </p:tgtEl>
                                        <p:attrNameLst>
                                          <p:attrName>ppt_x</p:attrName>
                                          <p:attrName>ppt_y</p:attrName>
                                        </p:attrNameLst>
                                      </p:cBhvr>
                                      <p:rCtr x="0" y="-2245"/>
                                    </p:animMotion>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42" presetClass="path" presetSubtype="0" decel="100000" fill="hold" grpId="1" nodeType="withEffect">
                                  <p:stCondLst>
                                    <p:cond delay="0"/>
                                  </p:stCondLst>
                                  <p:childTnLst>
                                    <p:animMotion origin="layout" path="M 4.16667E-6 0.04491 L 4.16667E-6 3.7037E-7 " pathEditMode="relative" rAng="0" ptsTypes="AA">
                                      <p:cBhvr>
                                        <p:cTn id="21" dur="600" fill="hold"/>
                                        <p:tgtEl>
                                          <p:spTgt spid="88"/>
                                        </p:tgtEl>
                                        <p:attrNameLst>
                                          <p:attrName>ppt_x</p:attrName>
                                          <p:attrName>ppt_y</p:attrName>
                                        </p:attrNameLst>
                                      </p:cBhvr>
                                      <p:rCtr x="0" y="-224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42" presetClass="path" presetSubtype="0" decel="100000" fill="hold" grpId="1" nodeType="withEffect">
                                  <p:stCondLst>
                                    <p:cond delay="0"/>
                                  </p:stCondLst>
                                  <p:childTnLst>
                                    <p:animMotion origin="layout" path="M 4.16667E-6 0.04491 L 4.16667E-6 3.7037E-7 " pathEditMode="relative" rAng="0" ptsTypes="AA">
                                      <p:cBhvr>
                                        <p:cTn id="28" dur="600" fill="hold"/>
                                        <p:tgtEl>
                                          <p:spTgt spid="65"/>
                                        </p:tgtEl>
                                        <p:attrNameLst>
                                          <p:attrName>ppt_x</p:attrName>
                                          <p:attrName>ppt_y</p:attrName>
                                        </p:attrNameLst>
                                      </p:cBhvr>
                                      <p:rCtr x="0" y="-2245"/>
                                    </p:animMotion>
                                  </p:childTnLst>
                                </p:cTn>
                              </p:par>
                            </p:childTnLst>
                          </p:cTn>
                        </p:par>
                        <p:par>
                          <p:cTn id="29" fill="hold">
                            <p:stCondLst>
                              <p:cond delay="600"/>
                            </p:stCondLst>
                            <p:childTnLst>
                              <p:par>
                                <p:cTn id="30" presetID="10" presetClass="entr" presetSubtype="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42" presetClass="path" presetSubtype="0" decel="100000" fill="hold" grpId="1" nodeType="withEffect">
                                  <p:stCondLst>
                                    <p:cond delay="0"/>
                                  </p:stCondLst>
                                  <p:childTnLst>
                                    <p:animMotion origin="layout" path="M -3.125E-6 0.04491 L -3.125E-6 3.7037E-7 " pathEditMode="relative" rAng="0" ptsTypes="AA">
                                      <p:cBhvr>
                                        <p:cTn id="34" dur="600" fill="hold"/>
                                        <p:tgtEl>
                                          <p:spTgt spid="66"/>
                                        </p:tgtEl>
                                        <p:attrNameLst>
                                          <p:attrName>ppt_x</p:attrName>
                                          <p:attrName>ppt_y</p:attrName>
                                        </p:attrNameLst>
                                      </p:cBhvr>
                                      <p:rCtr x="0" y="-2245"/>
                                    </p:animMotion>
                                  </p:childTnLst>
                                </p:cTn>
                              </p:par>
                            </p:childTnLst>
                          </p:cTn>
                        </p:par>
                        <p:par>
                          <p:cTn id="35" fill="hold">
                            <p:stCondLst>
                              <p:cond delay="1200"/>
                            </p:stCondLst>
                            <p:childTnLst>
                              <p:par>
                                <p:cTn id="36" presetID="10" presetClass="entr" presetSubtype="0" fill="hold" grpId="0"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42" presetClass="path" presetSubtype="0" decel="100000" fill="hold" grpId="1" nodeType="withEffect">
                                  <p:stCondLst>
                                    <p:cond delay="0"/>
                                  </p:stCondLst>
                                  <p:childTnLst>
                                    <p:animMotion origin="layout" path="M -1.04167E-6 0.04491 L -1.04167E-6 3.7037E-7 " pathEditMode="relative" rAng="0" ptsTypes="AA">
                                      <p:cBhvr>
                                        <p:cTn id="40" dur="600" fill="hold"/>
                                        <p:tgtEl>
                                          <p:spTgt spid="67"/>
                                        </p:tgtEl>
                                        <p:attrNameLst>
                                          <p:attrName>ppt_x</p:attrName>
                                          <p:attrName>ppt_y</p:attrName>
                                        </p:attrNameLst>
                                      </p:cBhvr>
                                      <p:rCtr x="0" y="-2245"/>
                                    </p:animMotion>
                                  </p:childTnLst>
                                </p:cTn>
                              </p:par>
                            </p:childTnLst>
                          </p:cTn>
                        </p:par>
                        <p:par>
                          <p:cTn id="41" fill="hold">
                            <p:stCondLst>
                              <p:cond delay="1800"/>
                            </p:stCondLst>
                            <p:childTnLst>
                              <p:par>
                                <p:cTn id="42" presetID="10" presetClass="entr" presetSubtype="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42" presetClass="path" presetSubtype="0" decel="100000" fill="hold" grpId="1" nodeType="withEffect">
                                  <p:stCondLst>
                                    <p:cond delay="0"/>
                                  </p:stCondLst>
                                  <p:childTnLst>
                                    <p:animMotion origin="layout" path="M 1.45833E-6 0.04491 L 1.45833E-6 3.7037E-7 " pathEditMode="relative" rAng="0" ptsTypes="AA">
                                      <p:cBhvr>
                                        <p:cTn id="46" dur="600" fill="hold"/>
                                        <p:tgtEl>
                                          <p:spTgt spid="84"/>
                                        </p:tgtEl>
                                        <p:attrNameLst>
                                          <p:attrName>ppt_x</p:attrName>
                                          <p:attrName>ppt_y</p:attrName>
                                        </p:attrNameLst>
                                      </p:cBhvr>
                                      <p:rCtr x="0" y="-2245"/>
                                    </p:animMotion>
                                  </p:childTnLst>
                                </p:cTn>
                              </p:par>
                            </p:childTnLst>
                          </p:cTn>
                        </p:par>
                        <p:par>
                          <p:cTn id="47" fill="hold">
                            <p:stCondLst>
                              <p:cond delay="2400"/>
                            </p:stCondLst>
                            <p:childTnLst>
                              <p:par>
                                <p:cTn id="48" presetID="10"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par>
                                <p:cTn id="51" presetID="42" presetClass="path" presetSubtype="0" decel="100000" fill="hold" grpId="1" nodeType="withEffect">
                                  <p:stCondLst>
                                    <p:cond delay="0"/>
                                  </p:stCondLst>
                                  <p:childTnLst>
                                    <p:animMotion origin="layout" path="M 3.95833E-6 0.04491 L 3.95833E-6 3.7037E-7 " pathEditMode="relative" rAng="0" ptsTypes="AA">
                                      <p:cBhvr>
                                        <p:cTn id="52" dur="600" fill="hold"/>
                                        <p:tgtEl>
                                          <p:spTgt spid="85"/>
                                        </p:tgtEl>
                                        <p:attrNameLst>
                                          <p:attrName>ppt_x</p:attrName>
                                          <p:attrName>ppt_y</p:attrName>
                                        </p:attrNameLst>
                                      </p:cBhvr>
                                      <p:rCtr x="0" y="-2245"/>
                                    </p:animMotion>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5" grpId="0" animBg="1"/>
      <p:bldP spid="65" grpId="1" animBg="1"/>
      <p:bldP spid="66" grpId="0" animBg="1"/>
      <p:bldP spid="66" grpId="1" animBg="1"/>
      <p:bldP spid="67" grpId="0" animBg="1"/>
      <p:bldP spid="67"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2: Governance</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In this challenge you will have the opportunity to review the organization and understand how they can build a governance framework.</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2031325"/>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High-level governance structure</a:t>
            </a:r>
          </a:p>
          <a:p>
            <a:pPr marL="285750" indent="-285750">
              <a:buFont typeface="Arial" panose="020B0604020202020204" pitchFamily="34" charset="0"/>
              <a:buChar char="•"/>
            </a:pPr>
            <a:r>
              <a:rPr lang="en-US" sz="1800" dirty="0"/>
              <a:t>Skills readiness path; capabilities required for managing their cloud environment</a:t>
            </a:r>
          </a:p>
          <a:p>
            <a:pPr marL="285750" indent="-285750">
              <a:buFont typeface="Arial" panose="020B0604020202020204" pitchFamily="34" charset="0"/>
              <a:buChar char="•"/>
            </a:pPr>
            <a:r>
              <a:rPr lang="en-US" sz="1800" dirty="0"/>
              <a:t>Cloud adoption team verified (RACI)</a:t>
            </a:r>
          </a:p>
        </p:txBody>
      </p:sp>
    </p:spTree>
    <p:extLst>
      <p:ext uri="{BB962C8B-B14F-4D97-AF65-F5344CB8AC3E}">
        <p14:creationId xmlns:p14="http://schemas.microsoft.com/office/powerpoint/2010/main" val="15662012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3F9EAD-E355-4DCE-831C-79CB5925D677}"/>
              </a:ext>
            </a:extLst>
          </p:cNvPr>
          <p:cNvSpPr>
            <a:spLocks noGrp="1"/>
          </p:cNvSpPr>
          <p:nvPr>
            <p:ph type="title"/>
          </p:nvPr>
        </p:nvSpPr>
        <p:spPr>
          <a:xfrm>
            <a:off x="588263" y="457200"/>
            <a:ext cx="11018520" cy="553998"/>
          </a:xfrm>
        </p:spPr>
        <p:txBody>
          <a:bodyPr wrap="square" anchor="t">
            <a:normAutofit/>
          </a:bodyPr>
          <a:lstStyle/>
          <a:p>
            <a:r>
              <a:rPr lang="en-US" dirty="0"/>
              <a:t>Agenda</a:t>
            </a:r>
          </a:p>
        </p:txBody>
      </p:sp>
      <p:pic>
        <p:nvPicPr>
          <p:cNvPr id="4" name="Picture 2" descr="Ein Bild, das Text, Screenshot, Monitor, Bildschirm enthält.&#10;&#10;Automatisch generierte Beschreibung">
            <a:extLst>
              <a:ext uri="{FF2B5EF4-FFF2-40B4-BE49-F238E27FC236}">
                <a16:creationId xmlns:a16="http://schemas.microsoft.com/office/drawing/2014/main" id="{6CCCD91B-83BA-4944-950A-39F26395A59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923635" y="1435100"/>
            <a:ext cx="10339968" cy="4833938"/>
          </a:xfrm>
          <a:prstGeom prst="rect">
            <a:avLst/>
          </a:prstGeom>
          <a:noFill/>
          <a:ln>
            <a:noFill/>
          </a:ln>
        </p:spPr>
      </p:pic>
    </p:spTree>
    <p:extLst>
      <p:ext uri="{BB962C8B-B14F-4D97-AF65-F5344CB8AC3E}">
        <p14:creationId xmlns:p14="http://schemas.microsoft.com/office/powerpoint/2010/main" val="11262139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3</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Building the Plan</a:t>
            </a:r>
          </a:p>
        </p:txBody>
      </p:sp>
    </p:spTree>
    <p:extLst>
      <p:ext uri="{BB962C8B-B14F-4D97-AF65-F5344CB8AC3E}">
        <p14:creationId xmlns:p14="http://schemas.microsoft.com/office/powerpoint/2010/main" val="190260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3: Building the Plan</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This challenge focuses on preparing an assessment of the anticipated cloud costs. You will be provided with a spreadsheet of the customer’s real estate.</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1200329"/>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Take inventory of your digital estate</a:t>
            </a:r>
          </a:p>
          <a:p>
            <a:pPr marL="285750" indent="-285750">
              <a:buFont typeface="Arial" panose="020B0604020202020204" pitchFamily="34" charset="0"/>
              <a:buChar char="•"/>
            </a:pPr>
            <a:r>
              <a:rPr lang="en-US" sz="1800" dirty="0"/>
              <a:t>Understanding cloud costs</a:t>
            </a:r>
          </a:p>
        </p:txBody>
      </p:sp>
    </p:spTree>
    <p:extLst>
      <p:ext uri="{BB962C8B-B14F-4D97-AF65-F5344CB8AC3E}">
        <p14:creationId xmlns:p14="http://schemas.microsoft.com/office/powerpoint/2010/main" val="10825580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4</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Presenting the plan to the customer</a:t>
            </a:r>
          </a:p>
        </p:txBody>
      </p:sp>
    </p:spTree>
    <p:extLst>
      <p:ext uri="{BB962C8B-B14F-4D97-AF65-F5344CB8AC3E}">
        <p14:creationId xmlns:p14="http://schemas.microsoft.com/office/powerpoint/2010/main" val="33271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4: Presenting the plan to the customer</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1107996"/>
          </a:xfrm>
        </p:spPr>
        <p:txBody>
          <a:bodyPr/>
          <a:lstStyle/>
          <a:p>
            <a:r>
              <a:rPr lang="en-US" sz="1800" dirty="0"/>
              <a:t>This challenge simulates a real-world conversation with your stakeholder’s leadership team. Here, you will present your case and justify why they should adopt Azure.</a:t>
            </a:r>
          </a:p>
        </p:txBody>
      </p:sp>
    </p:spTree>
    <p:extLst>
      <p:ext uri="{BB962C8B-B14F-4D97-AF65-F5344CB8AC3E}">
        <p14:creationId xmlns:p14="http://schemas.microsoft.com/office/powerpoint/2010/main" val="41902463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464842" y="4350114"/>
            <a:ext cx="9609045" cy="727892"/>
          </a:xfrm>
        </p:spPr>
        <p:txBody>
          <a:bodyPr/>
          <a:lstStyle/>
          <a:p>
            <a:r>
              <a:rPr lang="en-US"/>
              <a:t>Speaker</a:t>
            </a:r>
          </a:p>
          <a:p>
            <a:r>
              <a:rPr lang="en-US"/>
              <a:t>Title </a:t>
            </a:r>
          </a:p>
          <a:p>
            <a:endParaRPr lang="en-US"/>
          </a:p>
        </p:txBody>
      </p:sp>
      <p:sp>
        <p:nvSpPr>
          <p:cNvPr id="4" name="Title 3"/>
          <p:cNvSpPr>
            <a:spLocks noGrp="1"/>
          </p:cNvSpPr>
          <p:nvPr>
            <p:ph type="title"/>
          </p:nvPr>
        </p:nvSpPr>
        <p:spPr>
          <a:xfrm>
            <a:off x="407393" y="2532448"/>
            <a:ext cx="6374080" cy="1793104"/>
          </a:xfrm>
        </p:spPr>
        <p:txBody>
          <a:bodyPr/>
          <a:lstStyle/>
          <a:p>
            <a:r>
              <a:rPr lang="en-US" sz="4000"/>
              <a:t>Cloud Adoption Framework for Azure | Overview</a:t>
            </a: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FAEE35-77B8-2942-9A07-8C9D12030D97}"/>
              </a:ext>
            </a:extLst>
          </p:cNvPr>
          <p:cNvGrpSpPr/>
          <p:nvPr/>
        </p:nvGrpSpPr>
        <p:grpSpPr>
          <a:xfrm>
            <a:off x="744002" y="2174613"/>
            <a:ext cx="4274843" cy="773337"/>
            <a:chOff x="744002" y="2327012"/>
            <a:chExt cx="4274843" cy="773337"/>
          </a:xfrm>
        </p:grpSpPr>
        <p:sp>
          <p:nvSpPr>
            <p:cNvPr id="47" name="Text Placeholder 6">
              <a:extLst>
                <a:ext uri="{FF2B5EF4-FFF2-40B4-BE49-F238E27FC236}">
                  <a16:creationId xmlns:a16="http://schemas.microsoft.com/office/drawing/2014/main" id="{C9E30B34-B508-4C49-A78A-39FB2063475D}"/>
                </a:ext>
              </a:extLst>
            </p:cNvPr>
            <p:cNvSpPr txBox="1">
              <a:spLocks/>
            </p:cNvSpPr>
            <p:nvPr/>
          </p:nvSpPr>
          <p:spPr>
            <a:xfrm>
              <a:off x="744002" y="2327012"/>
              <a:ext cx="1133435"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panose="020B0502040204020203" pitchFamily="34" charset="0"/>
                  <a:ea typeface="+mn-ea"/>
                  <a:cs typeface="Segoe UI Semilight" panose="020B0402040204020203" pitchFamily="34" charset="0"/>
                </a:rPr>
                <a:t>91</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sp>
          <p:nvSpPr>
            <p:cNvPr id="48" name="TextBox 47">
              <a:extLst>
                <a:ext uri="{FF2B5EF4-FFF2-40B4-BE49-F238E27FC236}">
                  <a16:creationId xmlns:a16="http://schemas.microsoft.com/office/drawing/2014/main" id="{CFD74F27-9FF5-4B79-9D5C-23F48B6BE21B}"/>
                </a:ext>
              </a:extLst>
            </p:cNvPr>
            <p:cNvSpPr txBox="1"/>
            <p:nvPr/>
          </p:nvSpPr>
          <p:spPr>
            <a:xfrm>
              <a:off x="2186888" y="2583284"/>
              <a:ext cx="2831957"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of business leaders see digital transformation as a way of sparking innovation and finding efficiencies</a:t>
              </a:r>
              <a:r>
                <a:rPr kumimoji="0" lang="en-US" sz="1200" b="0" i="0" u="none" strike="noStrike" kern="1200" cap="none" spc="0" normalizeH="0" baseline="70000" noProof="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1</a:t>
              </a:r>
              <a:r>
                <a:rPr kumimoji="0" lang="en-US" sz="1600" b="0" i="0" u="none" strike="noStrike" kern="1200" cap="none" spc="0" normalizeH="0" baseline="0" noProof="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 </a:t>
              </a:r>
            </a:p>
          </p:txBody>
        </p:sp>
      </p:grpSp>
      <p:sp>
        <p:nvSpPr>
          <p:cNvPr id="59" name="TextBox 58">
            <a:extLst>
              <a:ext uri="{FF2B5EF4-FFF2-40B4-BE49-F238E27FC236}">
                <a16:creationId xmlns:a16="http://schemas.microsoft.com/office/drawing/2014/main" id="{983D953C-5332-4032-8420-2FD6D46C27A1}"/>
              </a:ext>
            </a:extLst>
          </p:cNvPr>
          <p:cNvSpPr txBox="1"/>
          <p:nvPr/>
        </p:nvSpPr>
        <p:spPr>
          <a:xfrm>
            <a:off x="723455" y="625886"/>
            <a:ext cx="5241736"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BE8FF"/>
                </a:solidFill>
                <a:effectLst>
                  <a:outerShdw blurRad="1905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Digital transformation</a:t>
            </a:r>
          </a:p>
        </p:txBody>
      </p:sp>
      <p:sp>
        <p:nvSpPr>
          <p:cNvPr id="2" name="TextBox 1">
            <a:extLst>
              <a:ext uri="{FF2B5EF4-FFF2-40B4-BE49-F238E27FC236}">
                <a16:creationId xmlns:a16="http://schemas.microsoft.com/office/drawing/2014/main" id="{C6BE1CDB-0996-4927-874B-4367B4305D87}"/>
              </a:ext>
            </a:extLst>
          </p:cNvPr>
          <p:cNvSpPr txBox="1"/>
          <p:nvPr/>
        </p:nvSpPr>
        <p:spPr>
          <a:xfrm>
            <a:off x="527892" y="6457546"/>
            <a:ext cx="563286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70000" noProof="0">
                <a:ln>
                  <a:noFill/>
                </a:ln>
                <a:solidFill>
                  <a:srgbClr val="FFFFFF"/>
                </a:solidFill>
                <a:effectLst/>
                <a:uLnTx/>
                <a:uFillTx/>
                <a:latin typeface="Segoe UI"/>
                <a:ea typeface="+mn-ea"/>
                <a:cs typeface="+mn-cs"/>
              </a:rPr>
              <a:t>1</a:t>
            </a:r>
            <a:r>
              <a:rPr kumimoji="0" lang="en-US" sz="1200" b="0" i="0" u="none" strike="noStrike" kern="1200" cap="none" spc="0" normalizeH="0" baseline="0" noProof="0">
                <a:ln>
                  <a:noFill/>
                </a:ln>
                <a:solidFill>
                  <a:srgbClr val="FFFFFF"/>
                </a:solidFill>
                <a:effectLst/>
                <a:uLnTx/>
                <a:uFillTx/>
                <a:latin typeface="Segoe UI"/>
                <a:ea typeface="+mn-ea"/>
                <a:cs typeface="+mn-cs"/>
              </a:rPr>
              <a:t>Research Report, ISACA, Information Systems Audit and Control Association, 2018</a:t>
            </a:r>
          </a:p>
        </p:txBody>
      </p:sp>
      <p:grpSp>
        <p:nvGrpSpPr>
          <p:cNvPr id="6" name="Group 5">
            <a:extLst>
              <a:ext uri="{FF2B5EF4-FFF2-40B4-BE49-F238E27FC236}">
                <a16:creationId xmlns:a16="http://schemas.microsoft.com/office/drawing/2014/main" id="{1A39E044-FAC6-604C-95AF-F744661524B1}"/>
              </a:ext>
            </a:extLst>
          </p:cNvPr>
          <p:cNvGrpSpPr/>
          <p:nvPr/>
        </p:nvGrpSpPr>
        <p:grpSpPr>
          <a:xfrm>
            <a:off x="7472807" y="2092331"/>
            <a:ext cx="4069073" cy="677108"/>
            <a:chOff x="7554868" y="2555640"/>
            <a:chExt cx="4069073" cy="677108"/>
          </a:xfrm>
        </p:grpSpPr>
        <p:sp>
          <p:nvSpPr>
            <p:cNvPr id="51" name="TextBox 50">
              <a:extLst>
                <a:ext uri="{FF2B5EF4-FFF2-40B4-BE49-F238E27FC236}">
                  <a16:creationId xmlns:a16="http://schemas.microsoft.com/office/drawing/2014/main" id="{CF6B9171-5840-4E44-B92C-2813951927E0}"/>
                </a:ext>
              </a:extLst>
            </p:cNvPr>
            <p:cNvSpPr txBox="1"/>
            <p:nvPr/>
          </p:nvSpPr>
          <p:spPr>
            <a:xfrm>
              <a:off x="8891915" y="2555640"/>
              <a:ext cx="2732026"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digital t</a:t>
              </a:r>
              <a:r>
                <a:rPr kumimoji="0" lang="en-US" sz="1600" b="0" i="0" u="none" strike="noStrike" kern="0" cap="none" spc="0" normalizeH="0" baseline="0" noProof="0" err="1">
                  <a:ln>
                    <a:noFill/>
                  </a:ln>
                  <a:gradFill>
                    <a:gsLst>
                      <a:gs pos="0">
                        <a:srgbClr val="FFFFFF"/>
                      </a:gs>
                      <a:gs pos="100000">
                        <a:srgbClr val="FFFFFF"/>
                      </a:gs>
                    </a:gsLst>
                  </a:gradFill>
                  <a:effectLst/>
                  <a:uLnTx/>
                  <a:uFillTx/>
                  <a:latin typeface="Segoe UI"/>
                  <a:ea typeface="+mn-ea"/>
                  <a:cs typeface="Segoe UI" panose="020B0502040204020203" pitchFamily="34" charset="0"/>
                </a:rPr>
                <a:t>ransformation</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 </a:t>
              </a:r>
              <a:b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b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is increasing profits</a:t>
              </a:r>
            </a:p>
          </p:txBody>
        </p:sp>
        <p:sp>
          <p:nvSpPr>
            <p:cNvPr id="20" name="Text Placeholder 6">
              <a:extLst>
                <a:ext uri="{FF2B5EF4-FFF2-40B4-BE49-F238E27FC236}">
                  <a16:creationId xmlns:a16="http://schemas.microsoft.com/office/drawing/2014/main" id="{4642EF5F-5D01-F54B-886F-77315104D20B}"/>
                </a:ext>
              </a:extLst>
            </p:cNvPr>
            <p:cNvSpPr txBox="1">
              <a:spLocks/>
            </p:cNvSpPr>
            <p:nvPr/>
          </p:nvSpPr>
          <p:spPr>
            <a:xfrm>
              <a:off x="7554868" y="2555640"/>
              <a:ext cx="1389469"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68</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5" name="Group 4">
            <a:extLst>
              <a:ext uri="{FF2B5EF4-FFF2-40B4-BE49-F238E27FC236}">
                <a16:creationId xmlns:a16="http://schemas.microsoft.com/office/drawing/2014/main" id="{4854BD77-62C7-7849-BD3D-87A40C2B69C4}"/>
              </a:ext>
            </a:extLst>
          </p:cNvPr>
          <p:cNvGrpSpPr/>
          <p:nvPr/>
        </p:nvGrpSpPr>
        <p:grpSpPr>
          <a:xfrm>
            <a:off x="744002" y="3998867"/>
            <a:ext cx="3823019" cy="677108"/>
            <a:chOff x="744002" y="4151266"/>
            <a:chExt cx="3823019" cy="677108"/>
          </a:xfrm>
        </p:grpSpPr>
        <p:sp>
          <p:nvSpPr>
            <p:cNvPr id="54" name="TextBox 53">
              <a:extLst>
                <a:ext uri="{FF2B5EF4-FFF2-40B4-BE49-F238E27FC236}">
                  <a16:creationId xmlns:a16="http://schemas.microsoft.com/office/drawing/2014/main" id="{F8FF399C-FCCD-44AD-AEE1-1906F4364A23}"/>
                </a:ext>
              </a:extLst>
            </p:cNvPr>
            <p:cNvSpPr txBox="1"/>
            <p:nvPr/>
          </p:nvSpPr>
          <p:spPr>
            <a:xfrm>
              <a:off x="2202290" y="4242724"/>
              <a:ext cx="2364731"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they must offer digital services or become irrelevant</a:t>
              </a:r>
            </a:p>
          </p:txBody>
        </p:sp>
        <p:sp>
          <p:nvSpPr>
            <p:cNvPr id="21" name="Text Placeholder 6">
              <a:extLst>
                <a:ext uri="{FF2B5EF4-FFF2-40B4-BE49-F238E27FC236}">
                  <a16:creationId xmlns:a16="http://schemas.microsoft.com/office/drawing/2014/main" id="{452E7BEE-436F-DE4D-9366-39D81AEA2236}"/>
                </a:ext>
              </a:extLst>
            </p:cNvPr>
            <p:cNvSpPr txBox="1">
              <a:spLocks/>
            </p:cNvSpPr>
            <p:nvPr/>
          </p:nvSpPr>
          <p:spPr>
            <a:xfrm>
              <a:off x="744002" y="4151266"/>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85</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7" name="Group 6">
            <a:extLst>
              <a:ext uri="{FF2B5EF4-FFF2-40B4-BE49-F238E27FC236}">
                <a16:creationId xmlns:a16="http://schemas.microsoft.com/office/drawing/2014/main" id="{D770FE74-D987-214F-B77A-483D13EE6CF3}"/>
              </a:ext>
            </a:extLst>
          </p:cNvPr>
          <p:cNvGrpSpPr/>
          <p:nvPr/>
        </p:nvGrpSpPr>
        <p:grpSpPr>
          <a:xfrm>
            <a:off x="7624979" y="3904298"/>
            <a:ext cx="4265476" cy="771677"/>
            <a:chOff x="7627851" y="3988112"/>
            <a:chExt cx="4265476" cy="771677"/>
          </a:xfrm>
        </p:grpSpPr>
        <p:sp>
          <p:nvSpPr>
            <p:cNvPr id="57" name="TextBox 56">
              <a:extLst>
                <a:ext uri="{FF2B5EF4-FFF2-40B4-BE49-F238E27FC236}">
                  <a16:creationId xmlns:a16="http://schemas.microsoft.com/office/drawing/2014/main" id="{E712989B-29E3-4836-B0D2-69B90BB4C867}"/>
                </a:ext>
              </a:extLst>
            </p:cNvPr>
            <p:cNvSpPr txBox="1"/>
            <p:nvPr/>
          </p:nvSpPr>
          <p:spPr>
            <a:xfrm>
              <a:off x="8944337" y="4242724"/>
              <a:ext cx="2948990"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they have less than 4 years to complete a digital t</a:t>
              </a:r>
              <a:r>
                <a:rPr kumimoji="0" lang="en-US" sz="1600" b="0" i="0" u="none" strike="noStrike" kern="0" cap="none" spc="0" normalizeH="0" baseline="0" noProof="0" err="1">
                  <a:ln>
                    <a:noFill/>
                  </a:ln>
                  <a:gradFill>
                    <a:gsLst>
                      <a:gs pos="0">
                        <a:srgbClr val="FFFFFF"/>
                      </a:gs>
                      <a:gs pos="100000">
                        <a:srgbClr val="FFFFFF"/>
                      </a:gs>
                    </a:gsLst>
                  </a:gradFill>
                  <a:effectLst/>
                  <a:uLnTx/>
                  <a:uFillTx/>
                  <a:latin typeface="Segoe UI"/>
                  <a:ea typeface="+mn-ea"/>
                  <a:cs typeface="Segoe UI" panose="020B0502040204020203" pitchFamily="34" charset="0"/>
                </a:rPr>
                <a:t>ransformation</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 or they may go out of business </a:t>
              </a:r>
            </a:p>
          </p:txBody>
        </p:sp>
        <p:sp>
          <p:nvSpPr>
            <p:cNvPr id="22" name="Text Placeholder 6">
              <a:extLst>
                <a:ext uri="{FF2B5EF4-FFF2-40B4-BE49-F238E27FC236}">
                  <a16:creationId xmlns:a16="http://schemas.microsoft.com/office/drawing/2014/main" id="{DAC46404-2010-CD42-AE3B-B4C656D52675}"/>
                </a:ext>
              </a:extLst>
            </p:cNvPr>
            <p:cNvSpPr txBox="1">
              <a:spLocks/>
            </p:cNvSpPr>
            <p:nvPr/>
          </p:nvSpPr>
          <p:spPr>
            <a:xfrm>
              <a:off x="7627851" y="3988112"/>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64</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pic>
        <p:nvPicPr>
          <p:cNvPr id="17" name="Picture 16">
            <a:extLst>
              <a:ext uri="{FF2B5EF4-FFF2-40B4-BE49-F238E27FC236}">
                <a16:creationId xmlns:a16="http://schemas.microsoft.com/office/drawing/2014/main" id="{F9E1DD63-9CBE-594F-A9CC-CC1188D324BA}"/>
              </a:ext>
            </a:extLst>
          </p:cNvPr>
          <p:cNvPicPr>
            <a:picLocks noChangeAspect="1"/>
          </p:cNvPicPr>
          <p:nvPr/>
        </p:nvPicPr>
        <p:blipFill>
          <a:blip r:embed="rId3"/>
          <a:stretch>
            <a:fillRect/>
          </a:stretch>
        </p:blipFill>
        <p:spPr>
          <a:xfrm flipH="1">
            <a:off x="5179716" y="2459862"/>
            <a:ext cx="1776740" cy="1777399"/>
          </a:xfrm>
          <a:prstGeom prst="rect">
            <a:avLst/>
          </a:prstGeom>
        </p:spPr>
      </p:pic>
      <p:pic>
        <p:nvPicPr>
          <p:cNvPr id="8" name="Graphic 7">
            <a:extLst>
              <a:ext uri="{FF2B5EF4-FFF2-40B4-BE49-F238E27FC236}">
                <a16:creationId xmlns:a16="http://schemas.microsoft.com/office/drawing/2014/main" id="{4AE2A8C5-103C-436C-BF2C-77C5E3F81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760861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359254-C115-4F45-82FD-6F84E2BED490}"/>
              </a:ext>
              <a:ext uri="{C183D7F6-B498-43B3-948B-1728B52AA6E4}">
                <adec:decorative xmlns:adec="http://schemas.microsoft.com/office/drawing/2017/decorative" val="1"/>
              </a:ext>
            </a:extLst>
          </p:cNvPr>
          <p:cNvSpPr/>
          <p:nvPr/>
        </p:nvSpPr>
        <p:spPr bwMode="auto">
          <a:xfrm>
            <a:off x="0" y="0"/>
            <a:ext cx="6094413" cy="68580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197893"/>
            <a:ext cx="4685887" cy="246221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 but 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Change impacts your people, your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radical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It requires leaders to adapt, </a:t>
            </a:r>
            <a:b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take risks, and learn quickly.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a culture shift</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within your organization,</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and starts with you.</a:t>
            </a:r>
          </a:p>
        </p:txBody>
      </p:sp>
      <p:grpSp>
        <p:nvGrpSpPr>
          <p:cNvPr id="7" name="Group 6">
            <a:extLst>
              <a:ext uri="{FF2B5EF4-FFF2-40B4-BE49-F238E27FC236}">
                <a16:creationId xmlns:a16="http://schemas.microsoft.com/office/drawing/2014/main" id="{9E4BC7FD-523F-4D7C-B6EE-8265CCED73D6}"/>
              </a:ext>
              <a:ext uri="{C183D7F6-B498-43B3-948B-1728B52AA6E4}">
                <adec:decorative xmlns:adec="http://schemas.microsoft.com/office/drawing/2017/decorative" val="1"/>
              </a:ext>
            </a:extLst>
          </p:cNvPr>
          <p:cNvGrpSpPr/>
          <p:nvPr/>
        </p:nvGrpSpPr>
        <p:grpSpPr>
          <a:xfrm>
            <a:off x="6933358" y="2458527"/>
            <a:ext cx="4421580" cy="1564793"/>
            <a:chOff x="6657684" y="2766021"/>
            <a:chExt cx="4629150" cy="1564793"/>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657684" y="2766021"/>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657684" y="4330814"/>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349773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1202" y="2513781"/>
            <a:ext cx="9666247" cy="1661993"/>
          </a:xfrm>
          <a:noFill/>
        </p:spPr>
        <p:txBody>
          <a:bodyPr/>
          <a:lstStyle/>
          <a:p>
            <a:r>
              <a:rPr lang="en-US" sz="4000">
                <a:latin typeface="Segoe UI Semibold" panose="020B0702040204020203" pitchFamily="34" charset="0"/>
                <a:cs typeface="Segoe UI Semibold" panose="020B0702040204020203" pitchFamily="34" charset="0"/>
              </a:rPr>
              <a:t>Overview:</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Microsoft Cloud Adoption Framework</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for Azure</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4781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8279455" cy="553998"/>
          </a:xfrm>
        </p:spPr>
        <p:txBody>
          <a:bodyPr/>
          <a:lstStyle/>
          <a:p>
            <a:r>
              <a:rPr lang="en-US">
                <a:solidFill>
                  <a:schemeClr val="tx1"/>
                </a:solidFill>
              </a:rPr>
              <a:t>Achieve</a:t>
            </a:r>
            <a:r>
              <a:rPr lang="en-US">
                <a:solidFill>
                  <a:schemeClr val="bg1"/>
                </a:solidFill>
              </a:rPr>
              <a:t> </a:t>
            </a:r>
            <a:r>
              <a:rPr lang="en-US">
                <a:solidFill>
                  <a:schemeClr val="tx1"/>
                </a:solidFill>
              </a:rPr>
              <a:t>balance. Deliver modernization</a:t>
            </a:r>
            <a:r>
              <a:rPr lang="en-US">
                <a:solidFill>
                  <a:schemeClr val="bg1"/>
                </a:solidFill>
              </a:rPr>
              <a:t>. Deli</a:t>
            </a:r>
            <a:endParaRPr lang="en-US"/>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4BE8FF"/>
                </a:solidFill>
                <a:effectLst/>
                <a:uLnTx/>
                <a:uFillTx/>
                <a:latin typeface="Segoe UI"/>
                <a:ea typeface="+mn-ea"/>
                <a:cs typeface="+mn-cs"/>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Speed &amp; </a:t>
            </a: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1005980" y="5659372"/>
            <a:ext cx="9348878" cy="9440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Align</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Achieve</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Deliver</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solidFill>
                  <a:srgbClr val="50E6FF"/>
                </a:solidFill>
                <a:effectLst/>
                <a:uLnTx/>
                <a:uFillTx/>
                <a:latin typeface="Segoe UI Semibold"/>
                <a:ea typeface="+mn-ea"/>
                <a:cs typeface="+mn-cs"/>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S_20_Blue on white">
      <a:dk1>
        <a:srgbClr val="1A1A1A"/>
      </a:dk1>
      <a:lt1>
        <a:srgbClr val="FFFFFF"/>
      </a:lt1>
      <a:dk2>
        <a:srgbClr val="233A5E"/>
      </a:dk2>
      <a:lt2>
        <a:srgbClr val="D2D2D2"/>
      </a:lt2>
      <a:accent1>
        <a:srgbClr val="0078D4"/>
      </a:accent1>
      <a:accent2>
        <a:srgbClr val="233A5E"/>
      </a:accent2>
      <a:accent3>
        <a:srgbClr val="107C10"/>
      </a:accent3>
      <a:accent4>
        <a:srgbClr val="D73B01"/>
      </a:accent4>
      <a:accent5>
        <a:srgbClr val="737373"/>
      </a:accent5>
      <a:accent6>
        <a:srgbClr val="E6E6E6"/>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2CE61A60-3934-4AF6-813E-319E71BEDAF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Black Template">
  <a:themeElements>
    <a:clrScheme name="IS_20_Blue on Black">
      <a:dk1>
        <a:srgbClr val="1A1A1A"/>
      </a:dk1>
      <a:lt1>
        <a:srgbClr val="FFFFFF"/>
      </a:lt1>
      <a:dk2>
        <a:srgbClr val="243A5E"/>
      </a:dk2>
      <a:lt2>
        <a:srgbClr val="D2D2D2"/>
      </a:lt2>
      <a:accent1>
        <a:srgbClr val="50E6FF"/>
      </a:accent1>
      <a:accent2>
        <a:srgbClr val="0078D4"/>
      </a:accent2>
      <a:accent3>
        <a:srgbClr val="107C10"/>
      </a:accent3>
      <a:accent4>
        <a:srgbClr val="D73B01"/>
      </a:accent4>
      <a:accent5>
        <a:srgbClr val="FFB900"/>
      </a:accent5>
      <a:accent6>
        <a:srgbClr val="E6E6E6"/>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E81E4800-878C-4AB6-9CCD-B90045F927C5}"/>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7.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4.potx" id="{15B5EF4E-E855-47EF-B8AB-05C1AD68D39A}" vid="{440B6C92-0B2A-4F7E-9F47-25F1E2DFD6C8}"/>
    </a:ext>
  </a:extLst>
</a:theme>
</file>

<file path=ppt/theme/theme8.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809C99-2050-40B3-A29D-5FB99C0134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purl.org/dc/terms/"/>
    <ds:schemaRef ds:uri="http://schemas.microsoft.com/sharepoint/v3"/>
    <ds:schemaRef ds:uri="http://schemas.microsoft.com/office/infopath/2007/PartnerControls"/>
    <ds:schemaRef ds:uri="http://schemas.openxmlformats.org/package/2006/metadata/core-properties"/>
    <ds:schemaRef ds:uri="965de625-df5b-42e9-a277-2113da4f1195"/>
    <ds:schemaRef ds:uri="dcf5ddc1-fb1d-440f-849a-6450bddbaed7"/>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Illustration_2020_Cloud_011_Blue</Template>
  <TotalTime>0</TotalTime>
  <Words>4989</Words>
  <Application>Microsoft Office PowerPoint</Application>
  <PresentationFormat>Breitbild</PresentationFormat>
  <Paragraphs>639</Paragraphs>
  <Slides>34</Slides>
  <Notes>18</Notes>
  <HiddenSlides>0</HiddenSlides>
  <MMClips>0</MMClips>
  <ScaleCrop>false</ScaleCrop>
  <HeadingPairs>
    <vt:vector size="6" baseType="variant">
      <vt:variant>
        <vt:lpstr>Verwendete Schriftarten</vt:lpstr>
      </vt:variant>
      <vt:variant>
        <vt:i4>12</vt:i4>
      </vt:variant>
      <vt:variant>
        <vt:lpstr>Design</vt:lpstr>
      </vt:variant>
      <vt:variant>
        <vt:i4>8</vt:i4>
      </vt:variant>
      <vt:variant>
        <vt:lpstr>Folientitel</vt:lpstr>
      </vt:variant>
      <vt:variant>
        <vt:i4>34</vt:i4>
      </vt:variant>
    </vt:vector>
  </HeadingPairs>
  <TitlesOfParts>
    <vt:vector size="54" baseType="lpstr">
      <vt:lpstr>Arial</vt:lpstr>
      <vt:lpstr>Calibri</vt:lpstr>
      <vt:lpstr>Calibri Light</vt:lpstr>
      <vt:lpstr>Consolas</vt:lpstr>
      <vt:lpstr>Courier New</vt:lpstr>
      <vt:lpstr>Segoe</vt:lpstr>
      <vt:lpstr>Segoe UI</vt:lpstr>
      <vt:lpstr>Segoe UI </vt:lpstr>
      <vt:lpstr>Segoe UI Light</vt:lpstr>
      <vt:lpstr>Segoe UI Semibold</vt:lpstr>
      <vt:lpstr>Segoe UI Semilight</vt:lpstr>
      <vt:lpstr>Wingdings</vt:lpstr>
      <vt:lpstr>White Template</vt:lpstr>
      <vt:lpstr>Black Template</vt:lpstr>
      <vt:lpstr>Dynamics 365</vt:lpstr>
      <vt:lpstr>1_Black Template</vt:lpstr>
      <vt:lpstr>Office Theme</vt:lpstr>
      <vt:lpstr>1_Office Theme</vt:lpstr>
      <vt:lpstr>2_WHITE TEMPLATE</vt:lpstr>
      <vt:lpstr>9-51052_Microsoft_Ready_Template_Light</vt:lpstr>
      <vt:lpstr>Virtual Cloud Adaption Framework Hackathon </vt:lpstr>
      <vt:lpstr>Our Journey over the next two days…</vt:lpstr>
      <vt:lpstr>Agenda</vt:lpstr>
      <vt:lpstr>Cloud Adoption Framework for Azure | Overview</vt:lpstr>
      <vt:lpstr>PowerPoint-Präsentation</vt:lpstr>
      <vt:lpstr>PowerPoint-Präsentation</vt:lpstr>
      <vt:lpstr>Overview: Microsoft Cloud Adoption Framework for Azure</vt:lpstr>
      <vt:lpstr>Achieve balance. Deliver modernization. Deli</vt:lpstr>
      <vt:lpstr>PowerPoint-Präsentation</vt:lpstr>
      <vt:lpstr>PowerPoint-Präsentation</vt:lpstr>
      <vt:lpstr>Common motivations and scenarios</vt:lpstr>
      <vt:lpstr>Cloud Adoption Motivations</vt:lpstr>
      <vt:lpstr>Migrate existing workloads </vt:lpstr>
      <vt:lpstr>Build new products and services</vt:lpstr>
      <vt:lpstr>Unblock environment design and configuration</vt:lpstr>
      <vt:lpstr>Find your path—get started on your journey </vt:lpstr>
      <vt:lpstr>Tools, templates, and assessments</vt:lpstr>
      <vt:lpstr>PowerPoint-Präsentation</vt:lpstr>
      <vt:lpstr>PowerPoint-Präsentation</vt:lpstr>
      <vt:lpstr>PowerPoint-Präsentation</vt:lpstr>
      <vt:lpstr>Must do for every project </vt:lpstr>
      <vt:lpstr>PowerPoint-Präsentation</vt:lpstr>
      <vt:lpstr>Accelerate your digital transformation journey</vt:lpstr>
      <vt:lpstr>Challenge 1</vt:lpstr>
      <vt:lpstr>Define strategy</vt:lpstr>
      <vt:lpstr>Challenge 1: Establish your Strategy</vt:lpstr>
      <vt:lpstr>Challenge 2</vt:lpstr>
      <vt:lpstr>Govern</vt:lpstr>
      <vt:lpstr>Challenge 2: Governance</vt:lpstr>
      <vt:lpstr>Challenge 3</vt:lpstr>
      <vt:lpstr>Plan</vt:lpstr>
      <vt:lpstr>Challenge 3: Building the Plan</vt:lpstr>
      <vt:lpstr>Challenge 4</vt:lpstr>
      <vt:lpstr>Challenge 4: Presenting the plan to the customer</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Cloud Adaption Framework Hackathon </dc:title>
  <dc:subject>&lt;Event name&gt;</dc:subject>
  <dc:creator>Niels Ophey</dc:creator>
  <cp:keywords/>
  <dc:description/>
  <cp:lastModifiedBy>Niels Ophey</cp:lastModifiedBy>
  <cp:revision>2</cp:revision>
  <dcterms:created xsi:type="dcterms:W3CDTF">2021-03-05T08:54:14Z</dcterms:created>
  <dcterms:modified xsi:type="dcterms:W3CDTF">2021-03-08T12:40:02Z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